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307" r:id="rId6"/>
    <p:sldId id="308" r:id="rId7"/>
    <p:sldId id="310" r:id="rId8"/>
    <p:sldId id="311" r:id="rId9"/>
    <p:sldId id="313" r:id="rId10"/>
    <p:sldId id="309" r:id="rId11"/>
    <p:sldId id="312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2" r:id="rId20"/>
    <p:sldId id="324" r:id="rId21"/>
    <p:sldId id="323" r:id="rId22"/>
    <p:sldId id="325" r:id="rId23"/>
    <p:sldId id="326" r:id="rId24"/>
    <p:sldId id="327" r:id="rId25"/>
    <p:sldId id="328" r:id="rId26"/>
    <p:sldId id="271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IBM Plex Mono" panose="020B0509050203000203" pitchFamily="49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italic r:id="rId47"/>
    </p:embeddedFont>
    <p:embeddedFont>
      <p:font typeface="Source Code Pro" panose="020B0509030403020204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D55344-733B-4903-83C7-BDED4A419E73}">
  <a:tblStyle styleId="{9CD55344-733B-4903-83C7-BDED4A419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49" autoAdjust="0"/>
  </p:normalViewPr>
  <p:slideViewPr>
    <p:cSldViewPr snapToGrid="0">
      <p:cViewPr varScale="1">
        <p:scale>
          <a:sx n="115" d="100"/>
          <a:sy n="115" d="100"/>
        </p:scale>
        <p:origin x="4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0FFBF5-46AF-4217-8D45-142A017709C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8944152-54C2-4BC4-9E96-53573ACEFAA4}">
      <dgm:prSet phldrT="[Text]"/>
      <dgm:spPr/>
      <dgm:t>
        <a:bodyPr/>
        <a:lstStyle/>
        <a:p>
          <a:r>
            <a:rPr lang="en-SG" dirty="0"/>
            <a:t>Pre-processing</a:t>
          </a:r>
        </a:p>
      </dgm:t>
    </dgm:pt>
    <dgm:pt modelId="{023D2B25-4E3F-4B6C-B313-324C51CFE271}" type="parTrans" cxnId="{66AF6682-8B01-4910-BACA-C1C2779B76F7}">
      <dgm:prSet/>
      <dgm:spPr/>
      <dgm:t>
        <a:bodyPr/>
        <a:lstStyle/>
        <a:p>
          <a:endParaRPr lang="en-SG"/>
        </a:p>
      </dgm:t>
    </dgm:pt>
    <dgm:pt modelId="{EE9AD694-B362-477B-A4BE-3C6C5944DCC1}" type="sibTrans" cxnId="{66AF6682-8B01-4910-BACA-C1C2779B76F7}">
      <dgm:prSet/>
      <dgm:spPr/>
      <dgm:t>
        <a:bodyPr/>
        <a:lstStyle/>
        <a:p>
          <a:endParaRPr lang="en-SG"/>
        </a:p>
      </dgm:t>
    </dgm:pt>
    <dgm:pt modelId="{B3474771-E776-4BF2-8E58-AA846B182BC9}">
      <dgm:prSet phldrT="[Text]"/>
      <dgm:spPr/>
      <dgm:t>
        <a:bodyPr/>
        <a:lstStyle/>
        <a:p>
          <a:r>
            <a:rPr lang="en-US" dirty="0"/>
            <a:t>Joshi and </a:t>
          </a:r>
          <a:r>
            <a:rPr lang="en-US" dirty="0" err="1"/>
            <a:t>Burlina</a:t>
          </a:r>
          <a:r>
            <a:rPr lang="en-US" dirty="0"/>
            <a:t> (2020)</a:t>
          </a:r>
          <a:endParaRPr lang="en-SG" dirty="0"/>
        </a:p>
      </dgm:t>
    </dgm:pt>
    <dgm:pt modelId="{6363404E-FA41-4663-A1E6-F1AEE9131A3D}" type="parTrans" cxnId="{9F021AD8-C6C2-4D03-8EB5-A54999D91BA9}">
      <dgm:prSet/>
      <dgm:spPr/>
      <dgm:t>
        <a:bodyPr/>
        <a:lstStyle/>
        <a:p>
          <a:endParaRPr lang="en-SG"/>
        </a:p>
      </dgm:t>
    </dgm:pt>
    <dgm:pt modelId="{4971EF7B-934B-4523-A335-5AC3AC7E6D73}" type="sibTrans" cxnId="{9F021AD8-C6C2-4D03-8EB5-A54999D91BA9}">
      <dgm:prSet/>
      <dgm:spPr/>
      <dgm:t>
        <a:bodyPr/>
        <a:lstStyle/>
        <a:p>
          <a:endParaRPr lang="en-SG"/>
        </a:p>
      </dgm:t>
    </dgm:pt>
    <dgm:pt modelId="{E7287A58-5DCD-4144-A086-AF00D09E62D1}">
      <dgm:prSet phldrT="[Text]"/>
      <dgm:spPr/>
      <dgm:t>
        <a:bodyPr/>
        <a:lstStyle/>
        <a:p>
          <a:r>
            <a:rPr lang="en-US" dirty="0"/>
            <a:t>Sharma et al. (2020)</a:t>
          </a:r>
          <a:endParaRPr lang="en-SG" dirty="0"/>
        </a:p>
      </dgm:t>
    </dgm:pt>
    <dgm:pt modelId="{E3BB2058-35B0-46A2-9F86-9251F67C32A5}" type="parTrans" cxnId="{3E5FC5C9-3C35-4088-AE8B-0A25A61256FD}">
      <dgm:prSet/>
      <dgm:spPr/>
      <dgm:t>
        <a:bodyPr/>
        <a:lstStyle/>
        <a:p>
          <a:endParaRPr lang="en-SG"/>
        </a:p>
      </dgm:t>
    </dgm:pt>
    <dgm:pt modelId="{D136F36B-C86F-45A3-9B95-5448DC486537}" type="sibTrans" cxnId="{3E5FC5C9-3C35-4088-AE8B-0A25A61256FD}">
      <dgm:prSet/>
      <dgm:spPr/>
      <dgm:t>
        <a:bodyPr/>
        <a:lstStyle/>
        <a:p>
          <a:endParaRPr lang="en-SG"/>
        </a:p>
      </dgm:t>
    </dgm:pt>
    <dgm:pt modelId="{BC0673C6-BD03-4A16-97DD-ADB4925AEE3B}">
      <dgm:prSet phldrT="[Text]"/>
      <dgm:spPr/>
      <dgm:t>
        <a:bodyPr/>
        <a:lstStyle/>
        <a:p>
          <a:r>
            <a:rPr lang="en-SG" dirty="0"/>
            <a:t>In-Processing</a:t>
          </a:r>
        </a:p>
      </dgm:t>
    </dgm:pt>
    <dgm:pt modelId="{981D155B-19AE-4E0F-BDC7-FE28D79B9F36}" type="parTrans" cxnId="{5421C6D7-241D-4F84-B20A-6DEEDC18F061}">
      <dgm:prSet/>
      <dgm:spPr/>
      <dgm:t>
        <a:bodyPr/>
        <a:lstStyle/>
        <a:p>
          <a:endParaRPr lang="en-SG"/>
        </a:p>
      </dgm:t>
    </dgm:pt>
    <dgm:pt modelId="{B57C9872-D01C-4D76-97EA-B5D16334BED0}" type="sibTrans" cxnId="{5421C6D7-241D-4F84-B20A-6DEEDC18F061}">
      <dgm:prSet/>
      <dgm:spPr/>
      <dgm:t>
        <a:bodyPr/>
        <a:lstStyle/>
        <a:p>
          <a:endParaRPr lang="en-SG"/>
        </a:p>
      </dgm:t>
    </dgm:pt>
    <dgm:pt modelId="{B7B46182-FD40-4FAD-81F8-53C9C0002EC5}">
      <dgm:prSet phldrT="[Text]"/>
      <dgm:spPr/>
      <dgm:t>
        <a:bodyPr/>
        <a:lstStyle/>
        <a:p>
          <a:r>
            <a:rPr lang="en-SG" dirty="0"/>
            <a:t>Beutel et al. (2017)</a:t>
          </a:r>
        </a:p>
      </dgm:t>
    </dgm:pt>
    <dgm:pt modelId="{1DABC8DE-1E97-43B3-A876-6A21BEF54F6B}" type="parTrans" cxnId="{6A3AF4E2-1086-40D3-8591-B3F188C76601}">
      <dgm:prSet/>
      <dgm:spPr/>
      <dgm:t>
        <a:bodyPr/>
        <a:lstStyle/>
        <a:p>
          <a:endParaRPr lang="en-SG"/>
        </a:p>
      </dgm:t>
    </dgm:pt>
    <dgm:pt modelId="{CDEDFA50-BE55-4AD4-B6BC-B3583BC9CDAB}" type="sibTrans" cxnId="{6A3AF4E2-1086-40D3-8591-B3F188C76601}">
      <dgm:prSet/>
      <dgm:spPr/>
      <dgm:t>
        <a:bodyPr/>
        <a:lstStyle/>
        <a:p>
          <a:endParaRPr lang="en-SG"/>
        </a:p>
      </dgm:t>
    </dgm:pt>
    <dgm:pt modelId="{850E2B2D-AC12-434B-A50B-EC7FEA9AB8D8}">
      <dgm:prSet phldrT="[Text]"/>
      <dgm:spPr/>
      <dgm:t>
        <a:bodyPr/>
        <a:lstStyle/>
        <a:p>
          <a:r>
            <a:rPr lang="en-SG" dirty="0"/>
            <a:t>Paul et al. (2022)</a:t>
          </a:r>
        </a:p>
      </dgm:t>
    </dgm:pt>
    <dgm:pt modelId="{6CE5C9EE-77F2-4B0A-817D-E3B343328863}" type="parTrans" cxnId="{47AA8916-525E-49F0-973F-CEA9287F704E}">
      <dgm:prSet/>
      <dgm:spPr/>
      <dgm:t>
        <a:bodyPr/>
        <a:lstStyle/>
        <a:p>
          <a:endParaRPr lang="en-SG"/>
        </a:p>
      </dgm:t>
    </dgm:pt>
    <dgm:pt modelId="{F3AEBEC1-32EE-48E1-A08C-C6177E058BC6}" type="sibTrans" cxnId="{47AA8916-525E-49F0-973F-CEA9287F704E}">
      <dgm:prSet/>
      <dgm:spPr/>
      <dgm:t>
        <a:bodyPr/>
        <a:lstStyle/>
        <a:p>
          <a:endParaRPr lang="en-SG"/>
        </a:p>
      </dgm:t>
    </dgm:pt>
    <dgm:pt modelId="{644A3DA9-A4D5-4510-A193-6E0A25A082F4}">
      <dgm:prSet phldrT="[Text]"/>
      <dgm:spPr/>
      <dgm:t>
        <a:bodyPr/>
        <a:lstStyle/>
        <a:p>
          <a:r>
            <a:rPr lang="en-SG" dirty="0"/>
            <a:t>Post Processing</a:t>
          </a:r>
        </a:p>
      </dgm:t>
    </dgm:pt>
    <dgm:pt modelId="{9ECBBFFC-67E5-4FFB-AD89-8920D19965D7}" type="parTrans" cxnId="{789B21E1-65B5-4611-89B2-0A54790DD8FE}">
      <dgm:prSet/>
      <dgm:spPr/>
      <dgm:t>
        <a:bodyPr/>
        <a:lstStyle/>
        <a:p>
          <a:endParaRPr lang="en-SG"/>
        </a:p>
      </dgm:t>
    </dgm:pt>
    <dgm:pt modelId="{CB16E8D2-6C47-4517-9FDF-13B118345E03}" type="sibTrans" cxnId="{789B21E1-65B5-4611-89B2-0A54790DD8FE}">
      <dgm:prSet/>
      <dgm:spPr/>
      <dgm:t>
        <a:bodyPr/>
        <a:lstStyle/>
        <a:p>
          <a:endParaRPr lang="en-SG"/>
        </a:p>
      </dgm:t>
    </dgm:pt>
    <dgm:pt modelId="{25996F32-8EEE-44C7-88F1-245819C43DC9}">
      <dgm:prSet phldrT="[Text]"/>
      <dgm:spPr/>
      <dgm:t>
        <a:bodyPr/>
        <a:lstStyle/>
        <a:p>
          <a:r>
            <a:rPr lang="en-SG" dirty="0"/>
            <a:t>Hardt et al. (2016)</a:t>
          </a:r>
        </a:p>
      </dgm:t>
    </dgm:pt>
    <dgm:pt modelId="{42BC476E-AD90-47F7-9647-947DE5F16093}" type="parTrans" cxnId="{E1958C5A-6379-4C12-9F18-F68BF9F0C671}">
      <dgm:prSet/>
      <dgm:spPr/>
      <dgm:t>
        <a:bodyPr/>
        <a:lstStyle/>
        <a:p>
          <a:endParaRPr lang="en-SG"/>
        </a:p>
      </dgm:t>
    </dgm:pt>
    <dgm:pt modelId="{E446C98D-F3AC-464D-8715-63748E270EC4}" type="sibTrans" cxnId="{E1958C5A-6379-4C12-9F18-F68BF9F0C671}">
      <dgm:prSet/>
      <dgm:spPr/>
      <dgm:t>
        <a:bodyPr/>
        <a:lstStyle/>
        <a:p>
          <a:endParaRPr lang="en-SG"/>
        </a:p>
      </dgm:t>
    </dgm:pt>
    <dgm:pt modelId="{7FD53F30-7893-4D72-B3E0-EB6C225A4836}">
      <dgm:prSet phldrT="[Text]"/>
      <dgm:spPr/>
      <dgm:t>
        <a:bodyPr/>
        <a:lstStyle/>
        <a:p>
          <a:r>
            <a:rPr lang="en-US" dirty="0"/>
            <a:t>Hui, W. and W. K. Lau (2023)</a:t>
          </a:r>
          <a:endParaRPr lang="en-SG" dirty="0"/>
        </a:p>
      </dgm:t>
    </dgm:pt>
    <dgm:pt modelId="{B5D34318-F844-439A-8492-4A0B4B198A26}" type="parTrans" cxnId="{3CE37545-3B7C-4221-9383-4AEA6DE92297}">
      <dgm:prSet/>
      <dgm:spPr/>
      <dgm:t>
        <a:bodyPr/>
        <a:lstStyle/>
        <a:p>
          <a:endParaRPr lang="en-SG"/>
        </a:p>
      </dgm:t>
    </dgm:pt>
    <dgm:pt modelId="{5CF07D11-1F91-4452-BA3C-EB0DE31318A4}" type="sibTrans" cxnId="{3CE37545-3B7C-4221-9383-4AEA6DE92297}">
      <dgm:prSet/>
      <dgm:spPr/>
      <dgm:t>
        <a:bodyPr/>
        <a:lstStyle/>
        <a:p>
          <a:endParaRPr lang="en-SG"/>
        </a:p>
      </dgm:t>
    </dgm:pt>
    <dgm:pt modelId="{E4845DB4-94D1-4FF2-BB5E-AF26B99C59BB}">
      <dgm:prSet phldrT="[Text]"/>
      <dgm:spPr/>
      <dgm:t>
        <a:bodyPr/>
        <a:lstStyle/>
        <a:p>
          <a:r>
            <a:rPr lang="en-US" dirty="0"/>
            <a:t>Adjust Data Distribution across demographic groups in Medical Images</a:t>
          </a:r>
          <a:endParaRPr lang="en-SG" dirty="0"/>
        </a:p>
      </dgm:t>
    </dgm:pt>
    <dgm:pt modelId="{56D4521C-72A5-4F19-8A74-32AB10CFBAA0}" type="parTrans" cxnId="{BC547022-2CC1-4645-81EF-B83CB4F5B657}">
      <dgm:prSet/>
      <dgm:spPr/>
      <dgm:t>
        <a:bodyPr/>
        <a:lstStyle/>
        <a:p>
          <a:endParaRPr lang="en-SG"/>
        </a:p>
      </dgm:t>
    </dgm:pt>
    <dgm:pt modelId="{8B389D44-CC8E-43E5-9BB2-90413181388A}" type="sibTrans" cxnId="{BC547022-2CC1-4645-81EF-B83CB4F5B657}">
      <dgm:prSet/>
      <dgm:spPr/>
      <dgm:t>
        <a:bodyPr/>
        <a:lstStyle/>
        <a:p>
          <a:endParaRPr lang="en-SG"/>
        </a:p>
      </dgm:t>
    </dgm:pt>
    <dgm:pt modelId="{E92CEA9F-BCA5-4BFB-8383-6C851B40DE7B}">
      <dgm:prSet phldrT="[Text]"/>
      <dgm:spPr/>
      <dgm:t>
        <a:bodyPr/>
        <a:lstStyle/>
        <a:p>
          <a:r>
            <a:rPr lang="en-SG" dirty="0"/>
            <a:t>Data Augmentation </a:t>
          </a:r>
          <a:r>
            <a:rPr lang="en-US" dirty="0"/>
            <a:t>to generate synthetic samples to balance the demography </a:t>
          </a:r>
          <a:endParaRPr lang="en-SG" dirty="0"/>
        </a:p>
      </dgm:t>
    </dgm:pt>
    <dgm:pt modelId="{ACB8FBD4-E3F9-4D18-85E3-E7533D0B92AA}" type="parTrans" cxnId="{622E2C3F-357A-4AC6-B5FA-90186F029885}">
      <dgm:prSet/>
      <dgm:spPr/>
      <dgm:t>
        <a:bodyPr/>
        <a:lstStyle/>
        <a:p>
          <a:endParaRPr lang="en-SG"/>
        </a:p>
      </dgm:t>
    </dgm:pt>
    <dgm:pt modelId="{11785982-0B4F-4F13-B9EF-DB1D26734EBD}" type="sibTrans" cxnId="{622E2C3F-357A-4AC6-B5FA-90186F029885}">
      <dgm:prSet/>
      <dgm:spPr/>
      <dgm:t>
        <a:bodyPr/>
        <a:lstStyle/>
        <a:p>
          <a:endParaRPr lang="en-SG"/>
        </a:p>
      </dgm:t>
    </dgm:pt>
    <dgm:pt modelId="{E2A182E7-50D3-448A-9879-FE04BD5B4D6A}">
      <dgm:prSet phldrT="[Text]"/>
      <dgm:spPr/>
      <dgm:t>
        <a:bodyPr/>
        <a:lstStyle/>
        <a:p>
          <a:r>
            <a:rPr lang="en-SG" dirty="0"/>
            <a:t>Applying adversarial training to obscure </a:t>
          </a:r>
          <a:r>
            <a:rPr lang="en-US" dirty="0"/>
            <a:t>sensitive attributes during learning</a:t>
          </a:r>
          <a:endParaRPr lang="en-SG" dirty="0"/>
        </a:p>
      </dgm:t>
    </dgm:pt>
    <dgm:pt modelId="{3F7AFD4B-FFD5-4BE0-9E0E-C440A649C7FC}" type="parTrans" cxnId="{E17480ED-8D66-4083-877C-574D8934632D}">
      <dgm:prSet/>
      <dgm:spPr/>
      <dgm:t>
        <a:bodyPr/>
        <a:lstStyle/>
        <a:p>
          <a:endParaRPr lang="en-SG"/>
        </a:p>
      </dgm:t>
    </dgm:pt>
    <dgm:pt modelId="{3C89D1F3-D0A4-4891-8B18-063EDA9AA490}" type="sibTrans" cxnId="{E17480ED-8D66-4083-877C-574D8934632D}">
      <dgm:prSet/>
      <dgm:spPr/>
      <dgm:t>
        <a:bodyPr/>
        <a:lstStyle/>
        <a:p>
          <a:endParaRPr lang="en-SG"/>
        </a:p>
      </dgm:t>
    </dgm:pt>
    <dgm:pt modelId="{ADF44554-9A9C-40F1-A425-9A8A90FCAA3E}">
      <dgm:prSet phldrT="[Text]"/>
      <dgm:spPr/>
      <dgm:t>
        <a:bodyPr/>
        <a:lstStyle/>
        <a:p>
          <a:r>
            <a:rPr lang="en-SG" dirty="0"/>
            <a:t>Hybrid methods (</a:t>
          </a:r>
          <a:r>
            <a:rPr lang="en-US" dirty="0"/>
            <a:t>data balancing with fairness-aware training) for Generative Model</a:t>
          </a:r>
          <a:endParaRPr lang="en-SG" dirty="0"/>
        </a:p>
      </dgm:t>
    </dgm:pt>
    <dgm:pt modelId="{E1BFA6C3-341C-4D74-84C1-ED63643789FF}" type="parTrans" cxnId="{094FE407-30AE-4C42-ACBD-453AD66995CE}">
      <dgm:prSet/>
      <dgm:spPr/>
      <dgm:t>
        <a:bodyPr/>
        <a:lstStyle/>
        <a:p>
          <a:endParaRPr lang="en-SG"/>
        </a:p>
      </dgm:t>
    </dgm:pt>
    <dgm:pt modelId="{BD27B92C-BC3A-43B5-A134-AD7839B4D631}" type="sibTrans" cxnId="{094FE407-30AE-4C42-ACBD-453AD66995CE}">
      <dgm:prSet/>
      <dgm:spPr/>
      <dgm:t>
        <a:bodyPr/>
        <a:lstStyle/>
        <a:p>
          <a:endParaRPr lang="en-SG"/>
        </a:p>
      </dgm:t>
    </dgm:pt>
    <dgm:pt modelId="{70D06343-780F-4705-A2A8-6AD48C6F6146}">
      <dgm:prSet phldrT="[Text]"/>
      <dgm:spPr/>
      <dgm:t>
        <a:bodyPr/>
        <a:lstStyle/>
        <a:p>
          <a:r>
            <a:rPr lang="en-SG" dirty="0"/>
            <a:t>Adjust output of model to align with Equal Opportunity for Supervised Learning </a:t>
          </a:r>
        </a:p>
      </dgm:t>
    </dgm:pt>
    <dgm:pt modelId="{EA0000E7-82F1-4EE2-B5EF-14BFC4E560B9}" type="parTrans" cxnId="{4A33F022-D3F1-4C5A-B9EB-7E246EAB264B}">
      <dgm:prSet/>
      <dgm:spPr/>
      <dgm:t>
        <a:bodyPr/>
        <a:lstStyle/>
        <a:p>
          <a:endParaRPr lang="en-SG"/>
        </a:p>
      </dgm:t>
    </dgm:pt>
    <dgm:pt modelId="{29B0310F-1376-4BBE-8B52-742D8FC10245}" type="sibTrans" cxnId="{4A33F022-D3F1-4C5A-B9EB-7E246EAB264B}">
      <dgm:prSet/>
      <dgm:spPr/>
      <dgm:t>
        <a:bodyPr/>
        <a:lstStyle/>
        <a:p>
          <a:endParaRPr lang="en-SG"/>
        </a:p>
      </dgm:t>
    </dgm:pt>
    <dgm:pt modelId="{B2DA9A10-729D-419A-9F2A-E1EFC5E6DB7D}">
      <dgm:prSet phldrT="[Text]"/>
      <dgm:spPr/>
      <dgm:t>
        <a:bodyPr/>
        <a:lstStyle/>
        <a:p>
          <a:r>
            <a:rPr lang="en-SG" dirty="0"/>
            <a:t>Casual Model to detect and mitigate bias in Regression Model</a:t>
          </a:r>
        </a:p>
      </dgm:t>
    </dgm:pt>
    <dgm:pt modelId="{0F08BF24-E69D-47EB-A756-3089AF232B7E}" type="parTrans" cxnId="{4652CF15-FAF3-416C-A92A-2416107C236F}">
      <dgm:prSet/>
      <dgm:spPr/>
      <dgm:t>
        <a:bodyPr/>
        <a:lstStyle/>
        <a:p>
          <a:endParaRPr lang="en-SG"/>
        </a:p>
      </dgm:t>
    </dgm:pt>
    <dgm:pt modelId="{70452E5D-C286-421A-9DA4-DCC252D99715}" type="sibTrans" cxnId="{4652CF15-FAF3-416C-A92A-2416107C236F}">
      <dgm:prSet/>
      <dgm:spPr/>
      <dgm:t>
        <a:bodyPr/>
        <a:lstStyle/>
        <a:p>
          <a:endParaRPr lang="en-SG"/>
        </a:p>
      </dgm:t>
    </dgm:pt>
    <dgm:pt modelId="{4E3FDDB8-DA25-4D48-B15B-3817A7C94A57}" type="pres">
      <dgm:prSet presAssocID="{C20FFBF5-46AF-4217-8D45-142A017709CC}" presName="linearFlow" presStyleCnt="0">
        <dgm:presLayoutVars>
          <dgm:dir/>
          <dgm:animLvl val="lvl"/>
          <dgm:resizeHandles val="exact"/>
        </dgm:presLayoutVars>
      </dgm:prSet>
      <dgm:spPr/>
    </dgm:pt>
    <dgm:pt modelId="{6EFC5E0F-91BA-4E64-830F-4CB4180E3434}" type="pres">
      <dgm:prSet presAssocID="{78944152-54C2-4BC4-9E96-53573ACEFAA4}" presName="composite" presStyleCnt="0"/>
      <dgm:spPr/>
    </dgm:pt>
    <dgm:pt modelId="{333C8425-CACF-40CC-9F5B-366A6BA9C626}" type="pres">
      <dgm:prSet presAssocID="{78944152-54C2-4BC4-9E96-53573ACEFAA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CE7296E-FBE4-4B3D-8A28-0D30CDEB2A1F}" type="pres">
      <dgm:prSet presAssocID="{78944152-54C2-4BC4-9E96-53573ACEFAA4}" presName="descendantText" presStyleLbl="alignAcc1" presStyleIdx="0" presStyleCnt="3">
        <dgm:presLayoutVars>
          <dgm:bulletEnabled val="1"/>
        </dgm:presLayoutVars>
      </dgm:prSet>
      <dgm:spPr/>
    </dgm:pt>
    <dgm:pt modelId="{50C2AE8B-8060-4818-B1FF-5ABA916FD327}" type="pres">
      <dgm:prSet presAssocID="{EE9AD694-B362-477B-A4BE-3C6C5944DCC1}" presName="sp" presStyleCnt="0"/>
      <dgm:spPr/>
    </dgm:pt>
    <dgm:pt modelId="{EA4F3076-C520-46EE-BB1C-AD937E9DD52C}" type="pres">
      <dgm:prSet presAssocID="{BC0673C6-BD03-4A16-97DD-ADB4925AEE3B}" presName="composite" presStyleCnt="0"/>
      <dgm:spPr/>
    </dgm:pt>
    <dgm:pt modelId="{8C5A42CB-E552-4CE5-9EB7-3280677E2312}" type="pres">
      <dgm:prSet presAssocID="{BC0673C6-BD03-4A16-97DD-ADB4925AEE3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D3198B7-BE24-4B02-90FD-0C0FE94E03E8}" type="pres">
      <dgm:prSet presAssocID="{BC0673C6-BD03-4A16-97DD-ADB4925AEE3B}" presName="descendantText" presStyleLbl="alignAcc1" presStyleIdx="1" presStyleCnt="3">
        <dgm:presLayoutVars>
          <dgm:bulletEnabled val="1"/>
        </dgm:presLayoutVars>
      </dgm:prSet>
      <dgm:spPr/>
    </dgm:pt>
    <dgm:pt modelId="{9627097D-1A93-4E10-9AEC-79215EABA2FF}" type="pres">
      <dgm:prSet presAssocID="{B57C9872-D01C-4D76-97EA-B5D16334BED0}" presName="sp" presStyleCnt="0"/>
      <dgm:spPr/>
    </dgm:pt>
    <dgm:pt modelId="{A2F69CD9-D224-40C8-BAFD-395D4E9A21E8}" type="pres">
      <dgm:prSet presAssocID="{644A3DA9-A4D5-4510-A193-6E0A25A082F4}" presName="composite" presStyleCnt="0"/>
      <dgm:spPr/>
    </dgm:pt>
    <dgm:pt modelId="{1A1E1E71-6263-4C4F-A749-998696978019}" type="pres">
      <dgm:prSet presAssocID="{644A3DA9-A4D5-4510-A193-6E0A25A082F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180CF05-A778-42C6-AF74-3BB97BB87AED}" type="pres">
      <dgm:prSet presAssocID="{644A3DA9-A4D5-4510-A193-6E0A25A082F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C805603-FAA1-4561-AC86-91AFA43A78D1}" type="presOf" srcId="{B3474771-E776-4BF2-8E58-AA846B182BC9}" destId="{4CE7296E-FBE4-4B3D-8A28-0D30CDEB2A1F}" srcOrd="0" destOrd="0" presId="urn:microsoft.com/office/officeart/2005/8/layout/chevron2"/>
    <dgm:cxn modelId="{094FE407-30AE-4C42-ACBD-453AD66995CE}" srcId="{850E2B2D-AC12-434B-A50B-EC7FEA9AB8D8}" destId="{ADF44554-9A9C-40F1-A425-9A8A90FCAA3E}" srcOrd="0" destOrd="0" parTransId="{E1BFA6C3-341C-4D74-84C1-ED63643789FF}" sibTransId="{BD27B92C-BC3A-43B5-A134-AD7839B4D631}"/>
    <dgm:cxn modelId="{380A3408-3EFE-4F8E-AAED-93DB11783FC8}" type="presOf" srcId="{7FD53F30-7893-4D72-B3E0-EB6C225A4836}" destId="{3180CF05-A778-42C6-AF74-3BB97BB87AED}" srcOrd="0" destOrd="2" presId="urn:microsoft.com/office/officeart/2005/8/layout/chevron2"/>
    <dgm:cxn modelId="{4652CF15-FAF3-416C-A92A-2416107C236F}" srcId="{7FD53F30-7893-4D72-B3E0-EB6C225A4836}" destId="{B2DA9A10-729D-419A-9F2A-E1EFC5E6DB7D}" srcOrd="0" destOrd="0" parTransId="{0F08BF24-E69D-47EB-A756-3089AF232B7E}" sibTransId="{70452E5D-C286-421A-9DA4-DCC252D99715}"/>
    <dgm:cxn modelId="{47AA8916-525E-49F0-973F-CEA9287F704E}" srcId="{BC0673C6-BD03-4A16-97DD-ADB4925AEE3B}" destId="{850E2B2D-AC12-434B-A50B-EC7FEA9AB8D8}" srcOrd="1" destOrd="0" parTransId="{6CE5C9EE-77F2-4B0A-817D-E3B343328863}" sibTransId="{F3AEBEC1-32EE-48E1-A08C-C6177E058BC6}"/>
    <dgm:cxn modelId="{BC547022-2CC1-4645-81EF-B83CB4F5B657}" srcId="{B3474771-E776-4BF2-8E58-AA846B182BC9}" destId="{E4845DB4-94D1-4FF2-BB5E-AF26B99C59BB}" srcOrd="0" destOrd="0" parTransId="{56D4521C-72A5-4F19-8A74-32AB10CFBAA0}" sibTransId="{8B389D44-CC8E-43E5-9BB2-90413181388A}"/>
    <dgm:cxn modelId="{4A33F022-D3F1-4C5A-B9EB-7E246EAB264B}" srcId="{25996F32-8EEE-44C7-88F1-245819C43DC9}" destId="{70D06343-780F-4705-A2A8-6AD48C6F6146}" srcOrd="0" destOrd="0" parTransId="{EA0000E7-82F1-4EE2-B5EF-14BFC4E560B9}" sibTransId="{29B0310F-1376-4BBE-8B52-742D8FC10245}"/>
    <dgm:cxn modelId="{AEB75C2C-F72C-4447-A414-8CD54A0958E0}" type="presOf" srcId="{E4845DB4-94D1-4FF2-BB5E-AF26B99C59BB}" destId="{4CE7296E-FBE4-4B3D-8A28-0D30CDEB2A1F}" srcOrd="0" destOrd="1" presId="urn:microsoft.com/office/officeart/2005/8/layout/chevron2"/>
    <dgm:cxn modelId="{911CA43C-80BE-4209-834C-36FC9CC01D3B}" type="presOf" srcId="{ADF44554-9A9C-40F1-A425-9A8A90FCAA3E}" destId="{1D3198B7-BE24-4B02-90FD-0C0FE94E03E8}" srcOrd="0" destOrd="3" presId="urn:microsoft.com/office/officeart/2005/8/layout/chevron2"/>
    <dgm:cxn modelId="{622E2C3F-357A-4AC6-B5FA-90186F029885}" srcId="{E7287A58-5DCD-4144-A086-AF00D09E62D1}" destId="{E92CEA9F-BCA5-4BFB-8383-6C851B40DE7B}" srcOrd="0" destOrd="0" parTransId="{ACB8FBD4-E3F9-4D18-85E3-E7533D0B92AA}" sibTransId="{11785982-0B4F-4F13-B9EF-DB1D26734EBD}"/>
    <dgm:cxn modelId="{3CE37545-3B7C-4221-9383-4AEA6DE92297}" srcId="{644A3DA9-A4D5-4510-A193-6E0A25A082F4}" destId="{7FD53F30-7893-4D72-B3E0-EB6C225A4836}" srcOrd="1" destOrd="0" parTransId="{B5D34318-F844-439A-8492-4A0B4B198A26}" sibTransId="{5CF07D11-1F91-4452-BA3C-EB0DE31318A4}"/>
    <dgm:cxn modelId="{309F2049-C38F-4CD6-8B04-2DA4F11832B8}" type="presOf" srcId="{644A3DA9-A4D5-4510-A193-6E0A25A082F4}" destId="{1A1E1E71-6263-4C4F-A749-998696978019}" srcOrd="0" destOrd="0" presId="urn:microsoft.com/office/officeart/2005/8/layout/chevron2"/>
    <dgm:cxn modelId="{833F474C-36B8-4001-8FA3-9ED280308F3B}" type="presOf" srcId="{B2DA9A10-729D-419A-9F2A-E1EFC5E6DB7D}" destId="{3180CF05-A778-42C6-AF74-3BB97BB87AED}" srcOrd="0" destOrd="3" presId="urn:microsoft.com/office/officeart/2005/8/layout/chevron2"/>
    <dgm:cxn modelId="{3A44C04C-0108-4F02-8305-8B0CB9C4CF5F}" type="presOf" srcId="{850E2B2D-AC12-434B-A50B-EC7FEA9AB8D8}" destId="{1D3198B7-BE24-4B02-90FD-0C0FE94E03E8}" srcOrd="0" destOrd="2" presId="urn:microsoft.com/office/officeart/2005/8/layout/chevron2"/>
    <dgm:cxn modelId="{A4A4C471-66FC-4D91-81D0-67688C2EE0BD}" type="presOf" srcId="{25996F32-8EEE-44C7-88F1-245819C43DC9}" destId="{3180CF05-A778-42C6-AF74-3BB97BB87AED}" srcOrd="0" destOrd="0" presId="urn:microsoft.com/office/officeart/2005/8/layout/chevron2"/>
    <dgm:cxn modelId="{1D76AC73-CAA8-4431-9F06-C1B110120FDD}" type="presOf" srcId="{C20FFBF5-46AF-4217-8D45-142A017709CC}" destId="{4E3FDDB8-DA25-4D48-B15B-3817A7C94A57}" srcOrd="0" destOrd="0" presId="urn:microsoft.com/office/officeart/2005/8/layout/chevron2"/>
    <dgm:cxn modelId="{033A0277-4848-47A8-9124-594E6A73EAA5}" type="presOf" srcId="{B7B46182-FD40-4FAD-81F8-53C9C0002EC5}" destId="{1D3198B7-BE24-4B02-90FD-0C0FE94E03E8}" srcOrd="0" destOrd="0" presId="urn:microsoft.com/office/officeart/2005/8/layout/chevron2"/>
    <dgm:cxn modelId="{EF2B0957-ED91-443C-8D53-EE663BC0223B}" type="presOf" srcId="{BC0673C6-BD03-4A16-97DD-ADB4925AEE3B}" destId="{8C5A42CB-E552-4CE5-9EB7-3280677E2312}" srcOrd="0" destOrd="0" presId="urn:microsoft.com/office/officeart/2005/8/layout/chevron2"/>
    <dgm:cxn modelId="{E1958C5A-6379-4C12-9F18-F68BF9F0C671}" srcId="{644A3DA9-A4D5-4510-A193-6E0A25A082F4}" destId="{25996F32-8EEE-44C7-88F1-245819C43DC9}" srcOrd="0" destOrd="0" parTransId="{42BC476E-AD90-47F7-9647-947DE5F16093}" sibTransId="{E446C98D-F3AC-464D-8715-63748E270EC4}"/>
    <dgm:cxn modelId="{F959817E-D825-4B77-8934-E9697024334F}" type="presOf" srcId="{78944152-54C2-4BC4-9E96-53573ACEFAA4}" destId="{333C8425-CACF-40CC-9F5B-366A6BA9C626}" srcOrd="0" destOrd="0" presId="urn:microsoft.com/office/officeart/2005/8/layout/chevron2"/>
    <dgm:cxn modelId="{66AF6682-8B01-4910-BACA-C1C2779B76F7}" srcId="{C20FFBF5-46AF-4217-8D45-142A017709CC}" destId="{78944152-54C2-4BC4-9E96-53573ACEFAA4}" srcOrd="0" destOrd="0" parTransId="{023D2B25-4E3F-4B6C-B313-324C51CFE271}" sibTransId="{EE9AD694-B362-477B-A4BE-3C6C5944DCC1}"/>
    <dgm:cxn modelId="{478B7289-BAA2-4083-A993-9176BA4B1BD0}" type="presOf" srcId="{E7287A58-5DCD-4144-A086-AF00D09E62D1}" destId="{4CE7296E-FBE4-4B3D-8A28-0D30CDEB2A1F}" srcOrd="0" destOrd="2" presId="urn:microsoft.com/office/officeart/2005/8/layout/chevron2"/>
    <dgm:cxn modelId="{3E3892AC-C4DB-4B37-A600-AE858DE3D753}" type="presOf" srcId="{E2A182E7-50D3-448A-9879-FE04BD5B4D6A}" destId="{1D3198B7-BE24-4B02-90FD-0C0FE94E03E8}" srcOrd="0" destOrd="1" presId="urn:microsoft.com/office/officeart/2005/8/layout/chevron2"/>
    <dgm:cxn modelId="{FA6F82BD-8F16-450D-85F2-B399CD665FE4}" type="presOf" srcId="{70D06343-780F-4705-A2A8-6AD48C6F6146}" destId="{3180CF05-A778-42C6-AF74-3BB97BB87AED}" srcOrd="0" destOrd="1" presId="urn:microsoft.com/office/officeart/2005/8/layout/chevron2"/>
    <dgm:cxn modelId="{3E5FC5C9-3C35-4088-AE8B-0A25A61256FD}" srcId="{78944152-54C2-4BC4-9E96-53573ACEFAA4}" destId="{E7287A58-5DCD-4144-A086-AF00D09E62D1}" srcOrd="1" destOrd="0" parTransId="{E3BB2058-35B0-46A2-9F86-9251F67C32A5}" sibTransId="{D136F36B-C86F-45A3-9B95-5448DC486537}"/>
    <dgm:cxn modelId="{5421C6D7-241D-4F84-B20A-6DEEDC18F061}" srcId="{C20FFBF5-46AF-4217-8D45-142A017709CC}" destId="{BC0673C6-BD03-4A16-97DD-ADB4925AEE3B}" srcOrd="1" destOrd="0" parTransId="{981D155B-19AE-4E0F-BDC7-FE28D79B9F36}" sibTransId="{B57C9872-D01C-4D76-97EA-B5D16334BED0}"/>
    <dgm:cxn modelId="{9F021AD8-C6C2-4D03-8EB5-A54999D91BA9}" srcId="{78944152-54C2-4BC4-9E96-53573ACEFAA4}" destId="{B3474771-E776-4BF2-8E58-AA846B182BC9}" srcOrd="0" destOrd="0" parTransId="{6363404E-FA41-4663-A1E6-F1AEE9131A3D}" sibTransId="{4971EF7B-934B-4523-A335-5AC3AC7E6D73}"/>
    <dgm:cxn modelId="{789B21E1-65B5-4611-89B2-0A54790DD8FE}" srcId="{C20FFBF5-46AF-4217-8D45-142A017709CC}" destId="{644A3DA9-A4D5-4510-A193-6E0A25A082F4}" srcOrd="2" destOrd="0" parTransId="{9ECBBFFC-67E5-4FFB-AD89-8920D19965D7}" sibTransId="{CB16E8D2-6C47-4517-9FDF-13B118345E03}"/>
    <dgm:cxn modelId="{6A3AF4E2-1086-40D3-8591-B3F188C76601}" srcId="{BC0673C6-BD03-4A16-97DD-ADB4925AEE3B}" destId="{B7B46182-FD40-4FAD-81F8-53C9C0002EC5}" srcOrd="0" destOrd="0" parTransId="{1DABC8DE-1E97-43B3-A876-6A21BEF54F6B}" sibTransId="{CDEDFA50-BE55-4AD4-B6BC-B3583BC9CDAB}"/>
    <dgm:cxn modelId="{F6BC1DEB-1DB8-4A0A-8B1E-4029AF9D78A6}" type="presOf" srcId="{E92CEA9F-BCA5-4BFB-8383-6C851B40DE7B}" destId="{4CE7296E-FBE4-4B3D-8A28-0D30CDEB2A1F}" srcOrd="0" destOrd="3" presId="urn:microsoft.com/office/officeart/2005/8/layout/chevron2"/>
    <dgm:cxn modelId="{E17480ED-8D66-4083-877C-574D8934632D}" srcId="{B7B46182-FD40-4FAD-81F8-53C9C0002EC5}" destId="{E2A182E7-50D3-448A-9879-FE04BD5B4D6A}" srcOrd="0" destOrd="0" parTransId="{3F7AFD4B-FFD5-4BE0-9E0E-C440A649C7FC}" sibTransId="{3C89D1F3-D0A4-4891-8B18-063EDA9AA490}"/>
    <dgm:cxn modelId="{52FE35FF-9E9B-4116-8344-1FD5BF67FB13}" type="presParOf" srcId="{4E3FDDB8-DA25-4D48-B15B-3817A7C94A57}" destId="{6EFC5E0F-91BA-4E64-830F-4CB4180E3434}" srcOrd="0" destOrd="0" presId="urn:microsoft.com/office/officeart/2005/8/layout/chevron2"/>
    <dgm:cxn modelId="{52838D2D-1F66-43F2-BE86-0388B91F5B1A}" type="presParOf" srcId="{6EFC5E0F-91BA-4E64-830F-4CB4180E3434}" destId="{333C8425-CACF-40CC-9F5B-366A6BA9C626}" srcOrd="0" destOrd="0" presId="urn:microsoft.com/office/officeart/2005/8/layout/chevron2"/>
    <dgm:cxn modelId="{F713E40D-8795-4C74-83A0-0BBDC441F12A}" type="presParOf" srcId="{6EFC5E0F-91BA-4E64-830F-4CB4180E3434}" destId="{4CE7296E-FBE4-4B3D-8A28-0D30CDEB2A1F}" srcOrd="1" destOrd="0" presId="urn:microsoft.com/office/officeart/2005/8/layout/chevron2"/>
    <dgm:cxn modelId="{B6E6A633-1AC9-4CD4-90B3-3AEDBF99AA77}" type="presParOf" srcId="{4E3FDDB8-DA25-4D48-B15B-3817A7C94A57}" destId="{50C2AE8B-8060-4818-B1FF-5ABA916FD327}" srcOrd="1" destOrd="0" presId="urn:microsoft.com/office/officeart/2005/8/layout/chevron2"/>
    <dgm:cxn modelId="{16CCCEB9-60A6-4BB5-92F7-423F4BE6ECF4}" type="presParOf" srcId="{4E3FDDB8-DA25-4D48-B15B-3817A7C94A57}" destId="{EA4F3076-C520-46EE-BB1C-AD937E9DD52C}" srcOrd="2" destOrd="0" presId="urn:microsoft.com/office/officeart/2005/8/layout/chevron2"/>
    <dgm:cxn modelId="{5D92B01A-0921-4C66-8258-6B1E62F1A4D9}" type="presParOf" srcId="{EA4F3076-C520-46EE-BB1C-AD937E9DD52C}" destId="{8C5A42CB-E552-4CE5-9EB7-3280677E2312}" srcOrd="0" destOrd="0" presId="urn:microsoft.com/office/officeart/2005/8/layout/chevron2"/>
    <dgm:cxn modelId="{10C59DBF-88C2-4317-AAD8-BA0B19D81B5B}" type="presParOf" srcId="{EA4F3076-C520-46EE-BB1C-AD937E9DD52C}" destId="{1D3198B7-BE24-4B02-90FD-0C0FE94E03E8}" srcOrd="1" destOrd="0" presId="urn:microsoft.com/office/officeart/2005/8/layout/chevron2"/>
    <dgm:cxn modelId="{7AD3C285-08A4-4960-BCB9-B6B08A8D5160}" type="presParOf" srcId="{4E3FDDB8-DA25-4D48-B15B-3817A7C94A57}" destId="{9627097D-1A93-4E10-9AEC-79215EABA2FF}" srcOrd="3" destOrd="0" presId="urn:microsoft.com/office/officeart/2005/8/layout/chevron2"/>
    <dgm:cxn modelId="{E70C0DAE-A1EC-4F2C-B245-713CF0086CB9}" type="presParOf" srcId="{4E3FDDB8-DA25-4D48-B15B-3817A7C94A57}" destId="{A2F69CD9-D224-40C8-BAFD-395D4E9A21E8}" srcOrd="4" destOrd="0" presId="urn:microsoft.com/office/officeart/2005/8/layout/chevron2"/>
    <dgm:cxn modelId="{CE18F8C7-CB73-429D-B000-DE379B40332C}" type="presParOf" srcId="{A2F69CD9-D224-40C8-BAFD-395D4E9A21E8}" destId="{1A1E1E71-6263-4C4F-A749-998696978019}" srcOrd="0" destOrd="0" presId="urn:microsoft.com/office/officeart/2005/8/layout/chevron2"/>
    <dgm:cxn modelId="{C87132EA-E7F6-40FF-8877-94C245B503F3}" type="presParOf" srcId="{A2F69CD9-D224-40C8-BAFD-395D4E9A21E8}" destId="{3180CF05-A778-42C6-AF74-3BB97BB87A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DA6A9E-CFD1-40FB-BA6D-378456305D0E}" type="doc">
      <dgm:prSet loTypeId="urn:microsoft.com/office/officeart/2011/layout/Circle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5DB27FA-1A18-4F9F-BBC1-5EEED1630DB2}">
      <dgm:prSet phldrT="[Text]"/>
      <dgm:spPr/>
      <dgm:t>
        <a:bodyPr/>
        <a:lstStyle/>
        <a:p>
          <a:r>
            <a:rPr lang="en-SG" i="0" u="sng" dirty="0"/>
            <a:t>Data Preparation</a:t>
          </a:r>
        </a:p>
      </dgm:t>
    </dgm:pt>
    <dgm:pt modelId="{AB6488CF-984B-44E0-AABC-0578665230DC}" type="parTrans" cxnId="{E356D9B5-D9E8-462D-8B58-46D6E81996FB}">
      <dgm:prSet/>
      <dgm:spPr/>
      <dgm:t>
        <a:bodyPr/>
        <a:lstStyle/>
        <a:p>
          <a:endParaRPr lang="en-SG"/>
        </a:p>
      </dgm:t>
    </dgm:pt>
    <dgm:pt modelId="{B4480675-454B-4A01-B75E-BA5CB6F94241}" type="sibTrans" cxnId="{E356D9B5-D9E8-462D-8B58-46D6E81996FB}">
      <dgm:prSet/>
      <dgm:spPr/>
      <dgm:t>
        <a:bodyPr/>
        <a:lstStyle/>
        <a:p>
          <a:endParaRPr lang="en-SG"/>
        </a:p>
      </dgm:t>
    </dgm:pt>
    <dgm:pt modelId="{53B5FA12-B052-46E2-8022-8CDDB1104B8D}">
      <dgm:prSet phldrT="[Text]" custT="1"/>
      <dgm:spPr/>
      <dgm:t>
        <a:bodyPr/>
        <a:lstStyle/>
        <a:p>
          <a:r>
            <a:rPr lang="en-SG" sz="1100" dirty="0"/>
            <a:t>Label FairFace Dataset with emotion attributes</a:t>
          </a:r>
        </a:p>
      </dgm:t>
    </dgm:pt>
    <dgm:pt modelId="{EA2DDFF7-0714-4C4F-A001-19FDE13CBF2C}" type="parTrans" cxnId="{3642429E-4EA0-4692-8C93-FEA4C190520C}">
      <dgm:prSet/>
      <dgm:spPr/>
      <dgm:t>
        <a:bodyPr/>
        <a:lstStyle/>
        <a:p>
          <a:endParaRPr lang="en-SG"/>
        </a:p>
      </dgm:t>
    </dgm:pt>
    <dgm:pt modelId="{6BB602CE-53A1-4DBE-AEC7-8055A88E85BC}" type="sibTrans" cxnId="{3642429E-4EA0-4692-8C93-FEA4C190520C}">
      <dgm:prSet/>
      <dgm:spPr/>
      <dgm:t>
        <a:bodyPr/>
        <a:lstStyle/>
        <a:p>
          <a:endParaRPr lang="en-SG"/>
        </a:p>
      </dgm:t>
    </dgm:pt>
    <dgm:pt modelId="{A9EBCAB5-49EB-4255-9CD1-100B2BF62DEE}">
      <dgm:prSet phldrT="[Text]"/>
      <dgm:spPr/>
      <dgm:t>
        <a:bodyPr/>
        <a:lstStyle/>
        <a:p>
          <a:r>
            <a:rPr lang="en-SG" u="sng" dirty="0"/>
            <a:t>Training CNN</a:t>
          </a:r>
        </a:p>
      </dgm:t>
    </dgm:pt>
    <dgm:pt modelId="{F001CDFF-FC5A-452B-803E-96F3C83EFA30}" type="parTrans" cxnId="{1172A91D-9495-4FE6-BBB3-3AFCD39EFB58}">
      <dgm:prSet/>
      <dgm:spPr/>
      <dgm:t>
        <a:bodyPr/>
        <a:lstStyle/>
        <a:p>
          <a:endParaRPr lang="en-SG"/>
        </a:p>
      </dgm:t>
    </dgm:pt>
    <dgm:pt modelId="{2467A922-E1B9-425E-91EB-CDF5373B9D04}" type="sibTrans" cxnId="{1172A91D-9495-4FE6-BBB3-3AFCD39EFB58}">
      <dgm:prSet/>
      <dgm:spPr/>
      <dgm:t>
        <a:bodyPr/>
        <a:lstStyle/>
        <a:p>
          <a:endParaRPr lang="en-SG"/>
        </a:p>
      </dgm:t>
    </dgm:pt>
    <dgm:pt modelId="{5B0BAA41-D13E-42CD-8002-A9CAE638C06A}">
      <dgm:prSet phldrT="[Text]" custT="1"/>
      <dgm:spPr/>
      <dgm:t>
        <a:bodyPr/>
        <a:lstStyle/>
        <a:p>
          <a:r>
            <a:rPr lang="en-SG" sz="1100" dirty="0"/>
            <a:t>Split labelled FairFace Dataset into Train, Val, Test</a:t>
          </a:r>
        </a:p>
      </dgm:t>
    </dgm:pt>
    <dgm:pt modelId="{F9272D69-6261-4C0D-BA5C-BD7FE21BE895}" type="parTrans" cxnId="{F2B83D17-8C1B-4C16-B436-1D7342576358}">
      <dgm:prSet/>
      <dgm:spPr/>
      <dgm:t>
        <a:bodyPr/>
        <a:lstStyle/>
        <a:p>
          <a:endParaRPr lang="en-SG"/>
        </a:p>
      </dgm:t>
    </dgm:pt>
    <dgm:pt modelId="{4B837AE1-F3B8-4478-9B19-A1476AE30FE0}" type="sibTrans" cxnId="{F2B83D17-8C1B-4C16-B436-1D7342576358}">
      <dgm:prSet/>
      <dgm:spPr/>
      <dgm:t>
        <a:bodyPr/>
        <a:lstStyle/>
        <a:p>
          <a:endParaRPr lang="en-SG"/>
        </a:p>
      </dgm:t>
    </dgm:pt>
    <dgm:pt modelId="{8FA8CE81-BCE9-42AF-A75A-8B3317B461DE}">
      <dgm:prSet phldrT="[Text]"/>
      <dgm:spPr/>
      <dgm:t>
        <a:bodyPr/>
        <a:lstStyle/>
        <a:p>
          <a:r>
            <a:rPr lang="en-SG" u="sng" dirty="0"/>
            <a:t>Bias Detection</a:t>
          </a:r>
        </a:p>
      </dgm:t>
    </dgm:pt>
    <dgm:pt modelId="{F24B3759-6E63-4CAD-ABCE-6958DF5E45D7}" type="parTrans" cxnId="{AEF622A7-EC8F-40D1-9C62-399F3EDCC6C9}">
      <dgm:prSet/>
      <dgm:spPr/>
      <dgm:t>
        <a:bodyPr/>
        <a:lstStyle/>
        <a:p>
          <a:endParaRPr lang="en-SG"/>
        </a:p>
      </dgm:t>
    </dgm:pt>
    <dgm:pt modelId="{24A272BF-2BE7-421E-9567-438C0DDB10D3}" type="sibTrans" cxnId="{AEF622A7-EC8F-40D1-9C62-399F3EDCC6C9}">
      <dgm:prSet/>
      <dgm:spPr/>
      <dgm:t>
        <a:bodyPr/>
        <a:lstStyle/>
        <a:p>
          <a:endParaRPr lang="en-SG"/>
        </a:p>
      </dgm:t>
    </dgm:pt>
    <dgm:pt modelId="{241B9601-96F6-41E4-9E43-D5AD05E5683D}">
      <dgm:prSet phldrT="[Text]" custT="1"/>
      <dgm:spPr/>
      <dgm:t>
        <a:bodyPr/>
        <a:lstStyle/>
        <a:p>
          <a:r>
            <a:rPr lang="en-SG" sz="1100" dirty="0"/>
            <a:t>Causal Model to detect bias introduced</a:t>
          </a:r>
        </a:p>
      </dgm:t>
    </dgm:pt>
    <dgm:pt modelId="{5BDFC718-582B-4CA5-B977-9CCCE381FC20}" type="parTrans" cxnId="{DB20D470-EC17-4046-AB85-7F3B03AA619C}">
      <dgm:prSet/>
      <dgm:spPr/>
      <dgm:t>
        <a:bodyPr/>
        <a:lstStyle/>
        <a:p>
          <a:endParaRPr lang="en-SG"/>
        </a:p>
      </dgm:t>
    </dgm:pt>
    <dgm:pt modelId="{BB619B3C-F89D-4C5D-9C50-FC9EFD569850}" type="sibTrans" cxnId="{DB20D470-EC17-4046-AB85-7F3B03AA619C}">
      <dgm:prSet/>
      <dgm:spPr/>
      <dgm:t>
        <a:bodyPr/>
        <a:lstStyle/>
        <a:p>
          <a:endParaRPr lang="en-SG"/>
        </a:p>
      </dgm:t>
    </dgm:pt>
    <dgm:pt modelId="{E6F2C643-85BC-4858-9096-D5F174BCD23D}">
      <dgm:prSet phldrT="[Text]" custT="1"/>
      <dgm:spPr/>
      <dgm:t>
        <a:bodyPr/>
        <a:lstStyle/>
        <a:p>
          <a:r>
            <a:rPr lang="en-SG" sz="1100" dirty="0"/>
            <a:t>Using DeepFace pretrained model</a:t>
          </a:r>
        </a:p>
      </dgm:t>
    </dgm:pt>
    <dgm:pt modelId="{89C5820A-3227-4E05-BC7A-157FA8BACCD4}" type="parTrans" cxnId="{53212007-5B65-4E09-B461-02C35CF5E7AD}">
      <dgm:prSet/>
      <dgm:spPr/>
      <dgm:t>
        <a:bodyPr/>
        <a:lstStyle/>
        <a:p>
          <a:endParaRPr lang="en-SG"/>
        </a:p>
      </dgm:t>
    </dgm:pt>
    <dgm:pt modelId="{06DEF669-44C5-4574-A952-51F5901148D5}" type="sibTrans" cxnId="{53212007-5B65-4E09-B461-02C35CF5E7AD}">
      <dgm:prSet/>
      <dgm:spPr/>
      <dgm:t>
        <a:bodyPr/>
        <a:lstStyle/>
        <a:p>
          <a:endParaRPr lang="en-SG"/>
        </a:p>
      </dgm:t>
    </dgm:pt>
    <dgm:pt modelId="{678E2140-C50D-4320-A538-3D8AE8B8A7A8}">
      <dgm:prSet phldrT="[Text]" custT="1"/>
      <dgm:spPr/>
      <dgm:t>
        <a:bodyPr/>
        <a:lstStyle/>
        <a:p>
          <a:r>
            <a:rPr lang="en-SG" sz="1100" dirty="0"/>
            <a:t>Output probabilities of 7 emotion classes</a:t>
          </a:r>
        </a:p>
      </dgm:t>
    </dgm:pt>
    <dgm:pt modelId="{7EF0C449-4E0E-4A38-923F-D9B5A72C55F7}" type="parTrans" cxnId="{50C05EC5-35E6-4A59-A869-339290DD18B6}">
      <dgm:prSet/>
      <dgm:spPr/>
      <dgm:t>
        <a:bodyPr/>
        <a:lstStyle/>
        <a:p>
          <a:endParaRPr lang="en-SG"/>
        </a:p>
      </dgm:t>
    </dgm:pt>
    <dgm:pt modelId="{DEC7DA10-7B8D-4E17-9A30-2220628BAF02}" type="sibTrans" cxnId="{50C05EC5-35E6-4A59-A869-339290DD18B6}">
      <dgm:prSet/>
      <dgm:spPr/>
      <dgm:t>
        <a:bodyPr/>
        <a:lstStyle/>
        <a:p>
          <a:endParaRPr lang="en-SG"/>
        </a:p>
      </dgm:t>
    </dgm:pt>
    <dgm:pt modelId="{9D4C3BA3-FBC6-4F83-A3A5-AED4D84C75D6}">
      <dgm:prSet phldrT="[Text]" custT="1"/>
      <dgm:spPr/>
      <dgm:t>
        <a:bodyPr/>
        <a:lstStyle/>
        <a:p>
          <a:r>
            <a:rPr lang="en-SG" sz="1100" dirty="0"/>
            <a:t>Compare Accuracy of emotion by gender and emotion categories</a:t>
          </a:r>
        </a:p>
      </dgm:t>
    </dgm:pt>
    <dgm:pt modelId="{14EC46CE-5A8F-45D7-B6F5-1BE85984FD3E}" type="parTrans" cxnId="{54DC4962-0338-4EDF-B3AC-8F8180999F99}">
      <dgm:prSet/>
      <dgm:spPr/>
      <dgm:t>
        <a:bodyPr/>
        <a:lstStyle/>
        <a:p>
          <a:endParaRPr lang="en-SG"/>
        </a:p>
      </dgm:t>
    </dgm:pt>
    <dgm:pt modelId="{E703C324-9FE9-4628-BE3E-D93B46C185C9}" type="sibTrans" cxnId="{54DC4962-0338-4EDF-B3AC-8F8180999F99}">
      <dgm:prSet/>
      <dgm:spPr/>
      <dgm:t>
        <a:bodyPr/>
        <a:lstStyle/>
        <a:p>
          <a:endParaRPr lang="en-SG"/>
        </a:p>
      </dgm:t>
    </dgm:pt>
    <dgm:pt modelId="{D967F7D3-FFD7-44BC-966F-48A6B84C6FC7}">
      <dgm:prSet phldrT="[Text]"/>
      <dgm:spPr/>
      <dgm:t>
        <a:bodyPr/>
        <a:lstStyle/>
        <a:p>
          <a:r>
            <a:rPr lang="en-SG" u="sng" dirty="0"/>
            <a:t>Bias Mitigation</a:t>
          </a:r>
        </a:p>
      </dgm:t>
    </dgm:pt>
    <dgm:pt modelId="{F349789A-C6F1-409D-AD6E-B62A0E90FF26}" type="parTrans" cxnId="{8AD338A3-4424-4FE7-A94A-1FCA721E9DC6}">
      <dgm:prSet/>
      <dgm:spPr/>
      <dgm:t>
        <a:bodyPr/>
        <a:lstStyle/>
        <a:p>
          <a:endParaRPr lang="en-SG"/>
        </a:p>
      </dgm:t>
    </dgm:pt>
    <dgm:pt modelId="{73001BEC-F66B-4D84-ACDE-8B0D41B99E85}" type="sibTrans" cxnId="{8AD338A3-4424-4FE7-A94A-1FCA721E9DC6}">
      <dgm:prSet/>
      <dgm:spPr/>
      <dgm:t>
        <a:bodyPr/>
        <a:lstStyle/>
        <a:p>
          <a:endParaRPr lang="en-SG"/>
        </a:p>
      </dgm:t>
    </dgm:pt>
    <dgm:pt modelId="{0826BA11-E622-4459-B6BE-22C6FD30E5D6}">
      <dgm:prSet phldrT="[Text]" custT="1"/>
      <dgm:spPr/>
      <dgm:t>
        <a:bodyPr/>
        <a:lstStyle/>
        <a:p>
          <a:r>
            <a:rPr lang="en-SG" sz="1100" dirty="0"/>
            <a:t>Calculation of De-biased probabilities</a:t>
          </a:r>
        </a:p>
      </dgm:t>
    </dgm:pt>
    <dgm:pt modelId="{A6EA4888-0AD0-4772-98BB-C4C64361DF97}" type="parTrans" cxnId="{C5A3E751-61E9-4E60-BD04-B6604884312B}">
      <dgm:prSet/>
      <dgm:spPr/>
      <dgm:t>
        <a:bodyPr/>
        <a:lstStyle/>
        <a:p>
          <a:endParaRPr lang="en-SG"/>
        </a:p>
      </dgm:t>
    </dgm:pt>
    <dgm:pt modelId="{A70E130E-A235-4D62-9DC1-42D7259E55CD}" type="sibTrans" cxnId="{C5A3E751-61E9-4E60-BD04-B6604884312B}">
      <dgm:prSet/>
      <dgm:spPr/>
      <dgm:t>
        <a:bodyPr/>
        <a:lstStyle/>
        <a:p>
          <a:endParaRPr lang="en-SG"/>
        </a:p>
      </dgm:t>
    </dgm:pt>
    <dgm:pt modelId="{C95F4670-3236-464F-8EC1-ED99487A8E05}">
      <dgm:prSet phldrT="[Text]" custT="1"/>
      <dgm:spPr/>
      <dgm:t>
        <a:bodyPr/>
        <a:lstStyle/>
        <a:p>
          <a:r>
            <a:rPr lang="en-SG" sz="1100" dirty="0"/>
            <a:t>Re-normalization of probabilities</a:t>
          </a:r>
        </a:p>
      </dgm:t>
    </dgm:pt>
    <dgm:pt modelId="{44F8F24E-5495-4533-8FD8-4C27EDE3B462}" type="parTrans" cxnId="{E7C8CF1F-E44D-44A2-AA2A-52875DAE9EF5}">
      <dgm:prSet/>
      <dgm:spPr/>
      <dgm:t>
        <a:bodyPr/>
        <a:lstStyle/>
        <a:p>
          <a:endParaRPr lang="en-SG"/>
        </a:p>
      </dgm:t>
    </dgm:pt>
    <dgm:pt modelId="{072D1404-F8EC-4885-9934-D85344F5DC62}" type="sibTrans" cxnId="{E7C8CF1F-E44D-44A2-AA2A-52875DAE9EF5}">
      <dgm:prSet/>
      <dgm:spPr/>
      <dgm:t>
        <a:bodyPr/>
        <a:lstStyle/>
        <a:p>
          <a:endParaRPr lang="en-SG"/>
        </a:p>
      </dgm:t>
    </dgm:pt>
    <dgm:pt modelId="{8E0D7AEB-DC88-4C46-92D8-0B6F9F829BA4}">
      <dgm:prSet phldrT="[Text]" custT="1"/>
      <dgm:spPr/>
      <dgm:t>
        <a:bodyPr/>
        <a:lstStyle/>
        <a:p>
          <a:endParaRPr lang="en-SG" sz="1100" dirty="0"/>
        </a:p>
      </dgm:t>
    </dgm:pt>
    <dgm:pt modelId="{9D00499D-9101-47D9-829A-F18CC4DCF367}" type="parTrans" cxnId="{55263572-42D9-4A27-90CB-C8F958344BD8}">
      <dgm:prSet/>
      <dgm:spPr/>
      <dgm:t>
        <a:bodyPr/>
        <a:lstStyle/>
        <a:p>
          <a:endParaRPr lang="en-SG"/>
        </a:p>
      </dgm:t>
    </dgm:pt>
    <dgm:pt modelId="{1D9E29B9-9769-401F-8973-9F6307386FD2}" type="sibTrans" cxnId="{55263572-42D9-4A27-90CB-C8F958344BD8}">
      <dgm:prSet/>
      <dgm:spPr/>
      <dgm:t>
        <a:bodyPr/>
        <a:lstStyle/>
        <a:p>
          <a:endParaRPr lang="en-SG"/>
        </a:p>
      </dgm:t>
    </dgm:pt>
    <dgm:pt modelId="{11B6E1A2-0E89-462A-AB34-61B6C50D8866}">
      <dgm:prSet phldrT="[Text]" custT="1"/>
      <dgm:spPr/>
      <dgm:t>
        <a:bodyPr/>
        <a:lstStyle/>
        <a:p>
          <a:endParaRPr lang="en-SG" sz="1100" dirty="0"/>
        </a:p>
      </dgm:t>
    </dgm:pt>
    <dgm:pt modelId="{D1230908-D842-46BC-A1E7-0730842B761D}" type="parTrans" cxnId="{A79DAC97-6C7B-49D8-9FA5-20932BBDAE6E}">
      <dgm:prSet/>
      <dgm:spPr/>
      <dgm:t>
        <a:bodyPr/>
        <a:lstStyle/>
        <a:p>
          <a:endParaRPr lang="en-SG"/>
        </a:p>
      </dgm:t>
    </dgm:pt>
    <dgm:pt modelId="{6626947D-88B9-43AD-9D73-71EA4EFB3417}" type="sibTrans" cxnId="{A79DAC97-6C7B-49D8-9FA5-20932BBDAE6E}">
      <dgm:prSet/>
      <dgm:spPr/>
      <dgm:t>
        <a:bodyPr/>
        <a:lstStyle/>
        <a:p>
          <a:endParaRPr lang="en-SG"/>
        </a:p>
      </dgm:t>
    </dgm:pt>
    <dgm:pt modelId="{E5FCB403-80DE-4864-8C24-68D356BF9DE8}">
      <dgm:prSet phldrT="[Text]" custT="1"/>
      <dgm:spPr/>
      <dgm:t>
        <a:bodyPr/>
        <a:lstStyle/>
        <a:p>
          <a:endParaRPr lang="en-SG" sz="1100" dirty="0"/>
        </a:p>
      </dgm:t>
    </dgm:pt>
    <dgm:pt modelId="{1929F2E6-A9D3-46AC-940C-B971142C5D90}" type="parTrans" cxnId="{6EA5439D-C2AF-492C-ABE6-F2461B358874}">
      <dgm:prSet/>
      <dgm:spPr/>
      <dgm:t>
        <a:bodyPr/>
        <a:lstStyle/>
        <a:p>
          <a:endParaRPr lang="en-SG"/>
        </a:p>
      </dgm:t>
    </dgm:pt>
    <dgm:pt modelId="{671C82F0-34DC-495B-A3EC-76E208A180ED}" type="sibTrans" cxnId="{6EA5439D-C2AF-492C-ABE6-F2461B358874}">
      <dgm:prSet/>
      <dgm:spPr/>
      <dgm:t>
        <a:bodyPr/>
        <a:lstStyle/>
        <a:p>
          <a:endParaRPr lang="en-SG"/>
        </a:p>
      </dgm:t>
    </dgm:pt>
    <dgm:pt modelId="{F0543134-9144-4F06-9239-6119FC26A9A4}">
      <dgm:prSet phldrT="[Text]" custT="1"/>
      <dgm:spPr/>
      <dgm:t>
        <a:bodyPr/>
        <a:lstStyle/>
        <a:p>
          <a:endParaRPr lang="en-SG" sz="1100" dirty="0"/>
        </a:p>
      </dgm:t>
    </dgm:pt>
    <dgm:pt modelId="{A5F06DFB-7AE8-414E-9DA0-951F04BAD927}" type="parTrans" cxnId="{A61875F6-8392-4F46-84C5-1E4083CE728C}">
      <dgm:prSet/>
      <dgm:spPr/>
      <dgm:t>
        <a:bodyPr/>
        <a:lstStyle/>
        <a:p>
          <a:endParaRPr lang="en-SG"/>
        </a:p>
      </dgm:t>
    </dgm:pt>
    <dgm:pt modelId="{76EA027A-5911-43CF-AC5C-7536B355D49C}" type="sibTrans" cxnId="{A61875F6-8392-4F46-84C5-1E4083CE728C}">
      <dgm:prSet/>
      <dgm:spPr/>
      <dgm:t>
        <a:bodyPr/>
        <a:lstStyle/>
        <a:p>
          <a:endParaRPr lang="en-SG"/>
        </a:p>
      </dgm:t>
    </dgm:pt>
    <dgm:pt modelId="{F06F02A2-FDA2-449B-9679-CBCA9FBD5787}" type="pres">
      <dgm:prSet presAssocID="{40DA6A9E-CFD1-40FB-BA6D-378456305D0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E792E15-CCF5-4FCD-B6B6-30FAE8B7E3EA}" type="pres">
      <dgm:prSet presAssocID="{D967F7D3-FFD7-44BC-966F-48A6B84C6FC7}" presName="Accent4" presStyleCnt="0"/>
      <dgm:spPr/>
    </dgm:pt>
    <dgm:pt modelId="{FDFE56A5-B1D8-454D-8A6D-860C3FF9F321}" type="pres">
      <dgm:prSet presAssocID="{D967F7D3-FFD7-44BC-966F-48A6B84C6FC7}" presName="Accent" presStyleLbl="node1" presStyleIdx="0" presStyleCnt="4"/>
      <dgm:spPr/>
    </dgm:pt>
    <dgm:pt modelId="{C059D400-AFBF-4270-A6D2-0509EC9475E8}" type="pres">
      <dgm:prSet presAssocID="{D967F7D3-FFD7-44BC-966F-48A6B84C6FC7}" presName="ParentBackground4" presStyleCnt="0"/>
      <dgm:spPr/>
    </dgm:pt>
    <dgm:pt modelId="{DD343908-4E31-4BC7-BC08-631DFA2C7A4F}" type="pres">
      <dgm:prSet presAssocID="{D967F7D3-FFD7-44BC-966F-48A6B84C6FC7}" presName="ParentBackground" presStyleLbl="fgAcc1" presStyleIdx="0" presStyleCnt="4"/>
      <dgm:spPr/>
    </dgm:pt>
    <dgm:pt modelId="{25A5CB0F-91BD-42EF-A98D-BF4CDD56B62B}" type="pres">
      <dgm:prSet presAssocID="{D967F7D3-FFD7-44BC-966F-48A6B84C6FC7}" presName="Child4" presStyleLbl="revTx" presStyleIdx="0" presStyleCnt="4" custLinFactNeighborY="10651">
        <dgm:presLayoutVars>
          <dgm:chMax val="0"/>
          <dgm:chPref val="0"/>
          <dgm:bulletEnabled val="1"/>
        </dgm:presLayoutVars>
      </dgm:prSet>
      <dgm:spPr/>
    </dgm:pt>
    <dgm:pt modelId="{76A87F6B-6518-4565-A54B-9D4BF3078CE4}" type="pres">
      <dgm:prSet presAssocID="{D967F7D3-FFD7-44BC-966F-48A6B84C6FC7}" presName="Parent4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92E559D8-9FD6-420C-A6AF-9471CA91C219}" type="pres">
      <dgm:prSet presAssocID="{8FA8CE81-BCE9-42AF-A75A-8B3317B461DE}" presName="Accent3" presStyleCnt="0"/>
      <dgm:spPr/>
    </dgm:pt>
    <dgm:pt modelId="{F54B95AA-C158-4896-B088-FA69E4E4E8B3}" type="pres">
      <dgm:prSet presAssocID="{8FA8CE81-BCE9-42AF-A75A-8B3317B461DE}" presName="Accent" presStyleLbl="node1" presStyleIdx="1" presStyleCnt="4"/>
      <dgm:spPr/>
    </dgm:pt>
    <dgm:pt modelId="{8B701809-0C95-4991-8A29-99336647C217}" type="pres">
      <dgm:prSet presAssocID="{8FA8CE81-BCE9-42AF-A75A-8B3317B461DE}" presName="ParentBackground3" presStyleCnt="0"/>
      <dgm:spPr/>
    </dgm:pt>
    <dgm:pt modelId="{E9045567-2090-48C5-B9EA-FF48268C8E4C}" type="pres">
      <dgm:prSet presAssocID="{8FA8CE81-BCE9-42AF-A75A-8B3317B461DE}" presName="ParentBackground" presStyleLbl="fgAcc1" presStyleIdx="1" presStyleCnt="4"/>
      <dgm:spPr/>
    </dgm:pt>
    <dgm:pt modelId="{375B4FD4-F9C1-41F5-81F2-51C400700E5B}" type="pres">
      <dgm:prSet presAssocID="{8FA8CE81-BCE9-42AF-A75A-8B3317B461DE}" presName="Child3" presStyleLbl="revTx" presStyleIdx="1" presStyleCnt="4" custLinFactNeighborY="10651">
        <dgm:presLayoutVars>
          <dgm:chMax val="0"/>
          <dgm:chPref val="0"/>
          <dgm:bulletEnabled val="1"/>
        </dgm:presLayoutVars>
      </dgm:prSet>
      <dgm:spPr/>
    </dgm:pt>
    <dgm:pt modelId="{6A39DA17-D67C-4288-889B-29AB6356F5C2}" type="pres">
      <dgm:prSet presAssocID="{8FA8CE81-BCE9-42AF-A75A-8B3317B461DE}" presName="Parent3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0A1EE03A-635E-4F77-B6D9-3C1665A9273C}" type="pres">
      <dgm:prSet presAssocID="{A9EBCAB5-49EB-4255-9CD1-100B2BF62DEE}" presName="Accent2" presStyleCnt="0"/>
      <dgm:spPr/>
    </dgm:pt>
    <dgm:pt modelId="{93466DDA-601D-441F-BCB0-B7BB9F95BEF9}" type="pres">
      <dgm:prSet presAssocID="{A9EBCAB5-49EB-4255-9CD1-100B2BF62DEE}" presName="Accent" presStyleLbl="node1" presStyleIdx="2" presStyleCnt="4"/>
      <dgm:spPr/>
    </dgm:pt>
    <dgm:pt modelId="{4ED575DF-3298-4946-AD18-9E87DEC653C4}" type="pres">
      <dgm:prSet presAssocID="{A9EBCAB5-49EB-4255-9CD1-100B2BF62DEE}" presName="ParentBackground2" presStyleCnt="0"/>
      <dgm:spPr/>
    </dgm:pt>
    <dgm:pt modelId="{7057276A-8A80-4589-A29B-BD9C6CEA37B7}" type="pres">
      <dgm:prSet presAssocID="{A9EBCAB5-49EB-4255-9CD1-100B2BF62DEE}" presName="ParentBackground" presStyleLbl="fgAcc1" presStyleIdx="2" presStyleCnt="4"/>
      <dgm:spPr/>
    </dgm:pt>
    <dgm:pt modelId="{CE01DC0E-961E-4129-9C52-E9391ADA7878}" type="pres">
      <dgm:prSet presAssocID="{A9EBCAB5-49EB-4255-9CD1-100B2BF62DEE}" presName="Child2" presStyleLbl="revTx" presStyleIdx="2" presStyleCnt="4" custLinFactNeighborY="10651">
        <dgm:presLayoutVars>
          <dgm:chMax val="0"/>
          <dgm:chPref val="0"/>
          <dgm:bulletEnabled val="1"/>
        </dgm:presLayoutVars>
      </dgm:prSet>
      <dgm:spPr/>
    </dgm:pt>
    <dgm:pt modelId="{9E06FAED-5372-4B4A-936B-466679DA820F}" type="pres">
      <dgm:prSet presAssocID="{A9EBCAB5-49EB-4255-9CD1-100B2BF62DEE}" presName="Parent2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ADE29C97-B46D-4C42-A18B-FDFD924918F7}" type="pres">
      <dgm:prSet presAssocID="{F5DB27FA-1A18-4F9F-BBC1-5EEED1630DB2}" presName="Accent1" presStyleCnt="0"/>
      <dgm:spPr/>
    </dgm:pt>
    <dgm:pt modelId="{B401832E-3B20-41E0-8407-4DC7F7B8AA3F}" type="pres">
      <dgm:prSet presAssocID="{F5DB27FA-1A18-4F9F-BBC1-5EEED1630DB2}" presName="Accent" presStyleLbl="node1" presStyleIdx="3" presStyleCnt="4"/>
      <dgm:spPr/>
    </dgm:pt>
    <dgm:pt modelId="{EB47F60B-3249-4967-AB01-1A2FF6EDFA4B}" type="pres">
      <dgm:prSet presAssocID="{F5DB27FA-1A18-4F9F-BBC1-5EEED1630DB2}" presName="ParentBackground1" presStyleCnt="0"/>
      <dgm:spPr/>
    </dgm:pt>
    <dgm:pt modelId="{6B3E8E5C-2E58-4C19-A378-2C7D677D94AA}" type="pres">
      <dgm:prSet presAssocID="{F5DB27FA-1A18-4F9F-BBC1-5EEED1630DB2}" presName="ParentBackground" presStyleLbl="fgAcc1" presStyleIdx="3" presStyleCnt="4"/>
      <dgm:spPr/>
    </dgm:pt>
    <dgm:pt modelId="{C9688D03-935E-455B-A7A1-60E7220E7AC1}" type="pres">
      <dgm:prSet presAssocID="{F5DB27FA-1A18-4F9F-BBC1-5EEED1630DB2}" presName="Child1" presStyleLbl="revTx" presStyleIdx="3" presStyleCnt="4" custLinFactNeighborY="10651">
        <dgm:presLayoutVars>
          <dgm:chMax val="0"/>
          <dgm:chPref val="0"/>
          <dgm:bulletEnabled val="1"/>
        </dgm:presLayoutVars>
      </dgm:prSet>
      <dgm:spPr/>
    </dgm:pt>
    <dgm:pt modelId="{8C67F312-7EF1-4466-92E9-B814B0C610A0}" type="pres">
      <dgm:prSet presAssocID="{F5DB27FA-1A18-4F9F-BBC1-5EEED1630DB2}" presName="Parent1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53212007-5B65-4E09-B461-02C35CF5E7AD}" srcId="{F5DB27FA-1A18-4F9F-BBC1-5EEED1630DB2}" destId="{E6F2C643-85BC-4858-9096-D5F174BCD23D}" srcOrd="2" destOrd="0" parTransId="{89C5820A-3227-4E05-BC7A-157FA8BACCD4}" sibTransId="{06DEF669-44C5-4574-A952-51F5901148D5}"/>
    <dgm:cxn modelId="{92B24E08-27BD-4D11-A663-C4003610AC4D}" type="presOf" srcId="{40DA6A9E-CFD1-40FB-BA6D-378456305D0E}" destId="{F06F02A2-FDA2-449B-9679-CBCA9FBD5787}" srcOrd="0" destOrd="0" presId="urn:microsoft.com/office/officeart/2011/layout/CircleProcess"/>
    <dgm:cxn modelId="{3F8DCD10-40C5-493F-A59B-D6F4EACE64DA}" type="presOf" srcId="{8FA8CE81-BCE9-42AF-A75A-8B3317B461DE}" destId="{6A39DA17-D67C-4288-889B-29AB6356F5C2}" srcOrd="1" destOrd="0" presId="urn:microsoft.com/office/officeart/2011/layout/CircleProcess"/>
    <dgm:cxn modelId="{C50D1216-CC7C-4E94-8F23-3982357082D9}" type="presOf" srcId="{C95F4670-3236-464F-8EC1-ED99487A8E05}" destId="{25A5CB0F-91BD-42EF-A98D-BF4CDD56B62B}" srcOrd="0" destOrd="2" presId="urn:microsoft.com/office/officeart/2011/layout/CircleProcess"/>
    <dgm:cxn modelId="{F2B83D17-8C1B-4C16-B436-1D7342576358}" srcId="{A9EBCAB5-49EB-4255-9CD1-100B2BF62DEE}" destId="{5B0BAA41-D13E-42CD-8002-A9CAE638C06A}" srcOrd="0" destOrd="0" parTransId="{F9272D69-6261-4C0D-BA5C-BD7FE21BE895}" sibTransId="{4B837AE1-F3B8-4478-9B19-A1476AE30FE0}"/>
    <dgm:cxn modelId="{1172A91D-9495-4FE6-BBB3-3AFCD39EFB58}" srcId="{40DA6A9E-CFD1-40FB-BA6D-378456305D0E}" destId="{A9EBCAB5-49EB-4255-9CD1-100B2BF62DEE}" srcOrd="1" destOrd="0" parTransId="{F001CDFF-FC5A-452B-803E-96F3C83EFA30}" sibTransId="{2467A922-E1B9-425E-91EB-CDF5373B9D04}"/>
    <dgm:cxn modelId="{3F832F1F-6EF9-44E5-82A9-C3EAB9E5656A}" type="presOf" srcId="{D967F7D3-FFD7-44BC-966F-48A6B84C6FC7}" destId="{DD343908-4E31-4BC7-BC08-631DFA2C7A4F}" srcOrd="0" destOrd="0" presId="urn:microsoft.com/office/officeart/2011/layout/CircleProcess"/>
    <dgm:cxn modelId="{E7C8CF1F-E44D-44A2-AA2A-52875DAE9EF5}" srcId="{D967F7D3-FFD7-44BC-966F-48A6B84C6FC7}" destId="{C95F4670-3236-464F-8EC1-ED99487A8E05}" srcOrd="2" destOrd="0" parTransId="{44F8F24E-5495-4533-8FD8-4C27EDE3B462}" sibTransId="{072D1404-F8EC-4885-9934-D85344F5DC62}"/>
    <dgm:cxn modelId="{31D48420-FDF0-498C-BBDA-AF3DAC812823}" type="presOf" srcId="{241B9601-96F6-41E4-9E43-D5AD05E5683D}" destId="{375B4FD4-F9C1-41F5-81F2-51C400700E5B}" srcOrd="0" destOrd="2" presId="urn:microsoft.com/office/officeart/2011/layout/CircleProcess"/>
    <dgm:cxn modelId="{068F5B29-EE8D-44BC-81AA-5E578263F099}" type="presOf" srcId="{678E2140-C50D-4320-A538-3D8AE8B8A7A8}" destId="{CE01DC0E-961E-4129-9C52-E9391ADA7878}" srcOrd="0" destOrd="2" presId="urn:microsoft.com/office/officeart/2011/layout/CircleProcess"/>
    <dgm:cxn modelId="{31012D2D-59A1-49F5-96BC-AACF619C03D9}" type="presOf" srcId="{8FA8CE81-BCE9-42AF-A75A-8B3317B461DE}" destId="{E9045567-2090-48C5-B9EA-FF48268C8E4C}" srcOrd="0" destOrd="0" presId="urn:microsoft.com/office/officeart/2011/layout/CircleProcess"/>
    <dgm:cxn modelId="{D66F6737-A5ED-4138-AAA8-0A912A2AD607}" type="presOf" srcId="{F0543134-9144-4F06-9239-6119FC26A9A4}" destId="{C9688D03-935E-455B-A7A1-60E7220E7AC1}" srcOrd="0" destOrd="1" presId="urn:microsoft.com/office/officeart/2011/layout/CircleProcess"/>
    <dgm:cxn modelId="{8F742739-E51F-4E94-8D97-2A1F2411932C}" type="presOf" srcId="{9D4C3BA3-FBC6-4F83-A3A5-AED4D84C75D6}" destId="{375B4FD4-F9C1-41F5-81F2-51C400700E5B}" srcOrd="0" destOrd="0" presId="urn:microsoft.com/office/officeart/2011/layout/CircleProcess"/>
    <dgm:cxn modelId="{93B20E41-FF4A-4902-BB57-EA3E4363D185}" type="presOf" srcId="{F5DB27FA-1A18-4F9F-BBC1-5EEED1630DB2}" destId="{8C67F312-7EF1-4466-92E9-B814B0C610A0}" srcOrd="1" destOrd="0" presId="urn:microsoft.com/office/officeart/2011/layout/CircleProcess"/>
    <dgm:cxn modelId="{54DC4962-0338-4EDF-B3AC-8F8180999F99}" srcId="{8FA8CE81-BCE9-42AF-A75A-8B3317B461DE}" destId="{9D4C3BA3-FBC6-4F83-A3A5-AED4D84C75D6}" srcOrd="0" destOrd="0" parTransId="{14EC46CE-5A8F-45D7-B6F5-1BE85984FD3E}" sibTransId="{E703C324-9FE9-4628-BE3E-D93B46C185C9}"/>
    <dgm:cxn modelId="{C5560563-3CF0-452D-9560-9C01FB486C40}" type="presOf" srcId="{A9EBCAB5-49EB-4255-9CD1-100B2BF62DEE}" destId="{9E06FAED-5372-4B4A-936B-466679DA820F}" srcOrd="1" destOrd="0" presId="urn:microsoft.com/office/officeart/2011/layout/CircleProcess"/>
    <dgm:cxn modelId="{EB920A68-E0E1-4192-9C7E-F8C827C66A7F}" type="presOf" srcId="{E5FCB403-80DE-4864-8C24-68D356BF9DE8}" destId="{CE01DC0E-961E-4129-9C52-E9391ADA7878}" srcOrd="0" destOrd="1" presId="urn:microsoft.com/office/officeart/2011/layout/CircleProcess"/>
    <dgm:cxn modelId="{683A196D-2336-4480-9E2D-8A7AE82660B2}" type="presOf" srcId="{5B0BAA41-D13E-42CD-8002-A9CAE638C06A}" destId="{CE01DC0E-961E-4129-9C52-E9391ADA7878}" srcOrd="0" destOrd="0" presId="urn:microsoft.com/office/officeart/2011/layout/CircleProcess"/>
    <dgm:cxn modelId="{7763D74D-D8DB-47BE-9EBD-1FC27DB7A8E3}" type="presOf" srcId="{A9EBCAB5-49EB-4255-9CD1-100B2BF62DEE}" destId="{7057276A-8A80-4589-A29B-BD9C6CEA37B7}" srcOrd="0" destOrd="0" presId="urn:microsoft.com/office/officeart/2011/layout/CircleProcess"/>
    <dgm:cxn modelId="{DB20D470-EC17-4046-AB85-7F3B03AA619C}" srcId="{8FA8CE81-BCE9-42AF-A75A-8B3317B461DE}" destId="{241B9601-96F6-41E4-9E43-D5AD05E5683D}" srcOrd="2" destOrd="0" parTransId="{5BDFC718-582B-4CA5-B977-9CCCE381FC20}" sibTransId="{BB619B3C-F89D-4C5D-9C50-FC9EFD569850}"/>
    <dgm:cxn modelId="{C5A3E751-61E9-4E60-BD04-B6604884312B}" srcId="{D967F7D3-FFD7-44BC-966F-48A6B84C6FC7}" destId="{0826BA11-E622-4459-B6BE-22C6FD30E5D6}" srcOrd="0" destOrd="0" parTransId="{A6EA4888-0AD0-4772-98BB-C4C64361DF97}" sibTransId="{A70E130E-A235-4D62-9DC1-42D7259E55CD}"/>
    <dgm:cxn modelId="{55263572-42D9-4A27-90CB-C8F958344BD8}" srcId="{D967F7D3-FFD7-44BC-966F-48A6B84C6FC7}" destId="{8E0D7AEB-DC88-4C46-92D8-0B6F9F829BA4}" srcOrd="1" destOrd="0" parTransId="{9D00499D-9101-47D9-829A-F18CC4DCF367}" sibTransId="{1D9E29B9-9769-401F-8973-9F6307386FD2}"/>
    <dgm:cxn modelId="{806E3E73-ED4D-4515-A425-BABAE3C49776}" type="presOf" srcId="{D967F7D3-FFD7-44BC-966F-48A6B84C6FC7}" destId="{76A87F6B-6518-4565-A54B-9D4BF3078CE4}" srcOrd="1" destOrd="0" presId="urn:microsoft.com/office/officeart/2011/layout/CircleProcess"/>
    <dgm:cxn modelId="{42751656-E561-43FA-B17C-1DA6CD7052C7}" type="presOf" srcId="{F5DB27FA-1A18-4F9F-BBC1-5EEED1630DB2}" destId="{6B3E8E5C-2E58-4C19-A378-2C7D677D94AA}" srcOrd="0" destOrd="0" presId="urn:microsoft.com/office/officeart/2011/layout/CircleProcess"/>
    <dgm:cxn modelId="{302B1D80-DE02-4671-988B-0C5335CF67F9}" type="presOf" srcId="{0826BA11-E622-4459-B6BE-22C6FD30E5D6}" destId="{25A5CB0F-91BD-42EF-A98D-BF4CDD56B62B}" srcOrd="0" destOrd="0" presId="urn:microsoft.com/office/officeart/2011/layout/CircleProcess"/>
    <dgm:cxn modelId="{5613B382-67E7-45B3-9978-861F31CBFECF}" type="presOf" srcId="{11B6E1A2-0E89-462A-AB34-61B6C50D8866}" destId="{375B4FD4-F9C1-41F5-81F2-51C400700E5B}" srcOrd="0" destOrd="1" presId="urn:microsoft.com/office/officeart/2011/layout/CircleProcess"/>
    <dgm:cxn modelId="{A79DAC97-6C7B-49D8-9FA5-20932BBDAE6E}" srcId="{8FA8CE81-BCE9-42AF-A75A-8B3317B461DE}" destId="{11B6E1A2-0E89-462A-AB34-61B6C50D8866}" srcOrd="1" destOrd="0" parTransId="{D1230908-D842-46BC-A1E7-0730842B761D}" sibTransId="{6626947D-88B9-43AD-9D73-71EA4EFB3417}"/>
    <dgm:cxn modelId="{6EA5439D-C2AF-492C-ABE6-F2461B358874}" srcId="{A9EBCAB5-49EB-4255-9CD1-100B2BF62DEE}" destId="{E5FCB403-80DE-4864-8C24-68D356BF9DE8}" srcOrd="1" destOrd="0" parTransId="{1929F2E6-A9D3-46AC-940C-B971142C5D90}" sibTransId="{671C82F0-34DC-495B-A3EC-76E208A180ED}"/>
    <dgm:cxn modelId="{3642429E-4EA0-4692-8C93-FEA4C190520C}" srcId="{F5DB27FA-1A18-4F9F-BBC1-5EEED1630DB2}" destId="{53B5FA12-B052-46E2-8022-8CDDB1104B8D}" srcOrd="0" destOrd="0" parTransId="{EA2DDFF7-0714-4C4F-A001-19FDE13CBF2C}" sibTransId="{6BB602CE-53A1-4DBE-AEC7-8055A88E85BC}"/>
    <dgm:cxn modelId="{8AD338A3-4424-4FE7-A94A-1FCA721E9DC6}" srcId="{40DA6A9E-CFD1-40FB-BA6D-378456305D0E}" destId="{D967F7D3-FFD7-44BC-966F-48A6B84C6FC7}" srcOrd="3" destOrd="0" parTransId="{F349789A-C6F1-409D-AD6E-B62A0E90FF26}" sibTransId="{73001BEC-F66B-4D84-ACDE-8B0D41B99E85}"/>
    <dgm:cxn modelId="{AEF622A7-EC8F-40D1-9C62-399F3EDCC6C9}" srcId="{40DA6A9E-CFD1-40FB-BA6D-378456305D0E}" destId="{8FA8CE81-BCE9-42AF-A75A-8B3317B461DE}" srcOrd="2" destOrd="0" parTransId="{F24B3759-6E63-4CAD-ABCE-6958DF5E45D7}" sibTransId="{24A272BF-2BE7-421E-9567-438C0DDB10D3}"/>
    <dgm:cxn modelId="{A21DDEAA-D804-497F-B7A4-D76F0ABC7DA8}" type="presOf" srcId="{E6F2C643-85BC-4858-9096-D5F174BCD23D}" destId="{C9688D03-935E-455B-A7A1-60E7220E7AC1}" srcOrd="0" destOrd="2" presId="urn:microsoft.com/office/officeart/2011/layout/CircleProcess"/>
    <dgm:cxn modelId="{4B27DFAF-B3F4-4BC8-8613-B38D3C4D69AD}" type="presOf" srcId="{8E0D7AEB-DC88-4C46-92D8-0B6F9F829BA4}" destId="{25A5CB0F-91BD-42EF-A98D-BF4CDD56B62B}" srcOrd="0" destOrd="1" presId="urn:microsoft.com/office/officeart/2011/layout/CircleProcess"/>
    <dgm:cxn modelId="{151B88B5-D681-453E-A1EE-EF3BB125805B}" type="presOf" srcId="{53B5FA12-B052-46E2-8022-8CDDB1104B8D}" destId="{C9688D03-935E-455B-A7A1-60E7220E7AC1}" srcOrd="0" destOrd="0" presId="urn:microsoft.com/office/officeart/2011/layout/CircleProcess"/>
    <dgm:cxn modelId="{E356D9B5-D9E8-462D-8B58-46D6E81996FB}" srcId="{40DA6A9E-CFD1-40FB-BA6D-378456305D0E}" destId="{F5DB27FA-1A18-4F9F-BBC1-5EEED1630DB2}" srcOrd="0" destOrd="0" parTransId="{AB6488CF-984B-44E0-AABC-0578665230DC}" sibTransId="{B4480675-454B-4A01-B75E-BA5CB6F94241}"/>
    <dgm:cxn modelId="{50C05EC5-35E6-4A59-A869-339290DD18B6}" srcId="{A9EBCAB5-49EB-4255-9CD1-100B2BF62DEE}" destId="{678E2140-C50D-4320-A538-3D8AE8B8A7A8}" srcOrd="2" destOrd="0" parTransId="{7EF0C449-4E0E-4A38-923F-D9B5A72C55F7}" sibTransId="{DEC7DA10-7B8D-4E17-9A30-2220628BAF02}"/>
    <dgm:cxn modelId="{A61875F6-8392-4F46-84C5-1E4083CE728C}" srcId="{F5DB27FA-1A18-4F9F-BBC1-5EEED1630DB2}" destId="{F0543134-9144-4F06-9239-6119FC26A9A4}" srcOrd="1" destOrd="0" parTransId="{A5F06DFB-7AE8-414E-9DA0-951F04BAD927}" sibTransId="{76EA027A-5911-43CF-AC5C-7536B355D49C}"/>
    <dgm:cxn modelId="{8B91F34C-3DE0-461C-8A3E-E3E63226338E}" type="presParOf" srcId="{F06F02A2-FDA2-449B-9679-CBCA9FBD5787}" destId="{BE792E15-CCF5-4FCD-B6B6-30FAE8B7E3EA}" srcOrd="0" destOrd="0" presId="urn:microsoft.com/office/officeart/2011/layout/CircleProcess"/>
    <dgm:cxn modelId="{50535238-C287-42AB-AA00-50EB31618B59}" type="presParOf" srcId="{BE792E15-CCF5-4FCD-B6B6-30FAE8B7E3EA}" destId="{FDFE56A5-B1D8-454D-8A6D-860C3FF9F321}" srcOrd="0" destOrd="0" presId="urn:microsoft.com/office/officeart/2011/layout/CircleProcess"/>
    <dgm:cxn modelId="{8EDCDA0F-7728-4EE5-8E73-DEC2E844E7C5}" type="presParOf" srcId="{F06F02A2-FDA2-449B-9679-CBCA9FBD5787}" destId="{C059D400-AFBF-4270-A6D2-0509EC9475E8}" srcOrd="1" destOrd="0" presId="urn:microsoft.com/office/officeart/2011/layout/CircleProcess"/>
    <dgm:cxn modelId="{B7116DF1-0653-453B-8A1D-A112BDC1A1F7}" type="presParOf" srcId="{C059D400-AFBF-4270-A6D2-0509EC9475E8}" destId="{DD343908-4E31-4BC7-BC08-631DFA2C7A4F}" srcOrd="0" destOrd="0" presId="urn:microsoft.com/office/officeart/2011/layout/CircleProcess"/>
    <dgm:cxn modelId="{1A8A0E9D-1183-4230-B418-ADF7C0D7784F}" type="presParOf" srcId="{F06F02A2-FDA2-449B-9679-CBCA9FBD5787}" destId="{25A5CB0F-91BD-42EF-A98D-BF4CDD56B62B}" srcOrd="2" destOrd="0" presId="urn:microsoft.com/office/officeart/2011/layout/CircleProcess"/>
    <dgm:cxn modelId="{539401D2-B8A8-4C49-8B48-B2F467082B15}" type="presParOf" srcId="{F06F02A2-FDA2-449B-9679-CBCA9FBD5787}" destId="{76A87F6B-6518-4565-A54B-9D4BF3078CE4}" srcOrd="3" destOrd="0" presId="urn:microsoft.com/office/officeart/2011/layout/CircleProcess"/>
    <dgm:cxn modelId="{DE3BCBA9-ADA5-4D34-86BA-695648AB5A80}" type="presParOf" srcId="{F06F02A2-FDA2-449B-9679-CBCA9FBD5787}" destId="{92E559D8-9FD6-420C-A6AF-9471CA91C219}" srcOrd="4" destOrd="0" presId="urn:microsoft.com/office/officeart/2011/layout/CircleProcess"/>
    <dgm:cxn modelId="{8AEE30FB-5AFF-4573-A0A8-2D84122D7F6B}" type="presParOf" srcId="{92E559D8-9FD6-420C-A6AF-9471CA91C219}" destId="{F54B95AA-C158-4896-B088-FA69E4E4E8B3}" srcOrd="0" destOrd="0" presId="urn:microsoft.com/office/officeart/2011/layout/CircleProcess"/>
    <dgm:cxn modelId="{7DE3411F-EF45-4385-A4F7-2EE834A0C9CD}" type="presParOf" srcId="{F06F02A2-FDA2-449B-9679-CBCA9FBD5787}" destId="{8B701809-0C95-4991-8A29-99336647C217}" srcOrd="5" destOrd="0" presId="urn:microsoft.com/office/officeart/2011/layout/CircleProcess"/>
    <dgm:cxn modelId="{DACC5D31-6F3D-489D-BBBC-2A4ED5C91B53}" type="presParOf" srcId="{8B701809-0C95-4991-8A29-99336647C217}" destId="{E9045567-2090-48C5-B9EA-FF48268C8E4C}" srcOrd="0" destOrd="0" presId="urn:microsoft.com/office/officeart/2011/layout/CircleProcess"/>
    <dgm:cxn modelId="{5B84CAD8-F464-416F-BC36-CC36BCA1E9A5}" type="presParOf" srcId="{F06F02A2-FDA2-449B-9679-CBCA9FBD5787}" destId="{375B4FD4-F9C1-41F5-81F2-51C400700E5B}" srcOrd="6" destOrd="0" presId="urn:microsoft.com/office/officeart/2011/layout/CircleProcess"/>
    <dgm:cxn modelId="{3FE8CFF7-6897-4529-9D3E-7DCCED51380E}" type="presParOf" srcId="{F06F02A2-FDA2-449B-9679-CBCA9FBD5787}" destId="{6A39DA17-D67C-4288-889B-29AB6356F5C2}" srcOrd="7" destOrd="0" presId="urn:microsoft.com/office/officeart/2011/layout/CircleProcess"/>
    <dgm:cxn modelId="{33196D96-EA89-44B1-84BE-742A154B3DC6}" type="presParOf" srcId="{F06F02A2-FDA2-449B-9679-CBCA9FBD5787}" destId="{0A1EE03A-635E-4F77-B6D9-3C1665A9273C}" srcOrd="8" destOrd="0" presId="urn:microsoft.com/office/officeart/2011/layout/CircleProcess"/>
    <dgm:cxn modelId="{7B051E29-BB89-4A88-B1A6-4B19E954157D}" type="presParOf" srcId="{0A1EE03A-635E-4F77-B6D9-3C1665A9273C}" destId="{93466DDA-601D-441F-BCB0-B7BB9F95BEF9}" srcOrd="0" destOrd="0" presId="urn:microsoft.com/office/officeart/2011/layout/CircleProcess"/>
    <dgm:cxn modelId="{5A75CE40-A476-4CD2-B312-1BCA86193884}" type="presParOf" srcId="{F06F02A2-FDA2-449B-9679-CBCA9FBD5787}" destId="{4ED575DF-3298-4946-AD18-9E87DEC653C4}" srcOrd="9" destOrd="0" presId="urn:microsoft.com/office/officeart/2011/layout/CircleProcess"/>
    <dgm:cxn modelId="{4EA136E2-BE69-484B-BA7B-E8E52E184DB5}" type="presParOf" srcId="{4ED575DF-3298-4946-AD18-9E87DEC653C4}" destId="{7057276A-8A80-4589-A29B-BD9C6CEA37B7}" srcOrd="0" destOrd="0" presId="urn:microsoft.com/office/officeart/2011/layout/CircleProcess"/>
    <dgm:cxn modelId="{12DF2A4A-BDE8-46AF-9F57-595ABA827EF5}" type="presParOf" srcId="{F06F02A2-FDA2-449B-9679-CBCA9FBD5787}" destId="{CE01DC0E-961E-4129-9C52-E9391ADA7878}" srcOrd="10" destOrd="0" presId="urn:microsoft.com/office/officeart/2011/layout/CircleProcess"/>
    <dgm:cxn modelId="{75198156-A75F-4AF2-9A07-02F86A74DCC5}" type="presParOf" srcId="{F06F02A2-FDA2-449B-9679-CBCA9FBD5787}" destId="{9E06FAED-5372-4B4A-936B-466679DA820F}" srcOrd="11" destOrd="0" presId="urn:microsoft.com/office/officeart/2011/layout/CircleProcess"/>
    <dgm:cxn modelId="{7E578E13-5D3D-42BB-8958-B40FD7B77D47}" type="presParOf" srcId="{F06F02A2-FDA2-449B-9679-CBCA9FBD5787}" destId="{ADE29C97-B46D-4C42-A18B-FDFD924918F7}" srcOrd="12" destOrd="0" presId="urn:microsoft.com/office/officeart/2011/layout/CircleProcess"/>
    <dgm:cxn modelId="{B2DC31A2-1547-41AA-9128-AC8817A77906}" type="presParOf" srcId="{ADE29C97-B46D-4C42-A18B-FDFD924918F7}" destId="{B401832E-3B20-41E0-8407-4DC7F7B8AA3F}" srcOrd="0" destOrd="0" presId="urn:microsoft.com/office/officeart/2011/layout/CircleProcess"/>
    <dgm:cxn modelId="{3EB62C53-BE2B-4748-B041-C7B0E0C9C442}" type="presParOf" srcId="{F06F02A2-FDA2-449B-9679-CBCA9FBD5787}" destId="{EB47F60B-3249-4967-AB01-1A2FF6EDFA4B}" srcOrd="13" destOrd="0" presId="urn:microsoft.com/office/officeart/2011/layout/CircleProcess"/>
    <dgm:cxn modelId="{73180DED-8508-44EB-9024-300012EADBC1}" type="presParOf" srcId="{EB47F60B-3249-4967-AB01-1A2FF6EDFA4B}" destId="{6B3E8E5C-2E58-4C19-A378-2C7D677D94AA}" srcOrd="0" destOrd="0" presId="urn:microsoft.com/office/officeart/2011/layout/CircleProcess"/>
    <dgm:cxn modelId="{1B6023A8-62AC-4A6B-AE5E-FB32B116811B}" type="presParOf" srcId="{F06F02A2-FDA2-449B-9679-CBCA9FBD5787}" destId="{C9688D03-935E-455B-A7A1-60E7220E7AC1}" srcOrd="14" destOrd="0" presId="urn:microsoft.com/office/officeart/2011/layout/CircleProcess"/>
    <dgm:cxn modelId="{AFE94D07-DF93-4694-A971-445948338898}" type="presParOf" srcId="{F06F02A2-FDA2-449B-9679-CBCA9FBD5787}" destId="{8C67F312-7EF1-4466-92E9-B814B0C610A0}" srcOrd="1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DB373C-54B3-49CA-96E7-AAB66D7E7A63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A1CDE58-4347-47A9-B6B1-A1CFFB7C4657}">
      <dgm:prSet phldrT="[Text]"/>
      <dgm:spPr/>
      <dgm:t>
        <a:bodyPr/>
        <a:lstStyle/>
        <a:p>
          <a:r>
            <a:rPr lang="en-SG" dirty="0"/>
            <a:t>Improving Models used</a:t>
          </a:r>
        </a:p>
      </dgm:t>
    </dgm:pt>
    <dgm:pt modelId="{A888AAD9-FEAC-4E34-B788-B2C59D172B13}" type="parTrans" cxnId="{719FB805-575F-4149-BDFF-3D8C56C2CCE7}">
      <dgm:prSet/>
      <dgm:spPr/>
      <dgm:t>
        <a:bodyPr/>
        <a:lstStyle/>
        <a:p>
          <a:endParaRPr lang="en-SG"/>
        </a:p>
      </dgm:t>
    </dgm:pt>
    <dgm:pt modelId="{B23A2219-6350-4562-977C-92FF78BB69B1}" type="sibTrans" cxnId="{719FB805-575F-4149-BDFF-3D8C56C2CCE7}">
      <dgm:prSet/>
      <dgm:spPr/>
      <dgm:t>
        <a:bodyPr/>
        <a:lstStyle/>
        <a:p>
          <a:endParaRPr lang="en-SG"/>
        </a:p>
      </dgm:t>
    </dgm:pt>
    <dgm:pt modelId="{B1BF14CD-DE89-45D4-96B6-568CA04E2313}">
      <dgm:prSet phldrT="[Text]" custT="1"/>
      <dgm:spPr/>
      <dgm:t>
        <a:bodyPr/>
        <a:lstStyle/>
        <a:p>
          <a:r>
            <a:rPr lang="en-SG" sz="2000" dirty="0"/>
            <a:t>Repeating the work with better emotion labelling model &amp; Customized CNN</a:t>
          </a:r>
        </a:p>
      </dgm:t>
    </dgm:pt>
    <dgm:pt modelId="{A8880A63-AD00-4425-AF01-B4F98E9314EA}" type="parTrans" cxnId="{4014461A-A4A9-40C0-9F2B-E2350E26E204}">
      <dgm:prSet/>
      <dgm:spPr/>
      <dgm:t>
        <a:bodyPr/>
        <a:lstStyle/>
        <a:p>
          <a:endParaRPr lang="en-SG"/>
        </a:p>
      </dgm:t>
    </dgm:pt>
    <dgm:pt modelId="{597B5AF3-1185-4488-9A58-DCEFED73B019}" type="sibTrans" cxnId="{4014461A-A4A9-40C0-9F2B-E2350E26E204}">
      <dgm:prSet/>
      <dgm:spPr/>
      <dgm:t>
        <a:bodyPr/>
        <a:lstStyle/>
        <a:p>
          <a:endParaRPr lang="en-SG"/>
        </a:p>
      </dgm:t>
    </dgm:pt>
    <dgm:pt modelId="{337BDC33-BF36-4FF5-A3BF-0771FEDF8F27}">
      <dgm:prSet phldrT="[Text]"/>
      <dgm:spPr/>
      <dgm:t>
        <a:bodyPr/>
        <a:lstStyle/>
        <a:p>
          <a:r>
            <a:rPr lang="en-SG" dirty="0"/>
            <a:t>Attributes Removal from Picture</a:t>
          </a:r>
        </a:p>
      </dgm:t>
    </dgm:pt>
    <dgm:pt modelId="{EA3E7FDF-9F43-42A3-BFCF-BBB26F66FDE3}" type="parTrans" cxnId="{E82A8EEE-3E65-4018-A7C4-F324719C54ED}">
      <dgm:prSet/>
      <dgm:spPr/>
      <dgm:t>
        <a:bodyPr/>
        <a:lstStyle/>
        <a:p>
          <a:endParaRPr lang="en-SG"/>
        </a:p>
      </dgm:t>
    </dgm:pt>
    <dgm:pt modelId="{04BF4A89-060D-44AE-AE0D-D3243182D701}" type="sibTrans" cxnId="{E82A8EEE-3E65-4018-A7C4-F324719C54ED}">
      <dgm:prSet/>
      <dgm:spPr/>
      <dgm:t>
        <a:bodyPr/>
        <a:lstStyle/>
        <a:p>
          <a:endParaRPr lang="en-SG"/>
        </a:p>
      </dgm:t>
    </dgm:pt>
    <dgm:pt modelId="{6EC4BE6B-E400-45BD-A9FF-5C4A27171395}">
      <dgm:prSet phldrT="[Text]"/>
      <dgm:spPr/>
      <dgm:t>
        <a:bodyPr/>
        <a:lstStyle/>
        <a:p>
          <a:r>
            <a:rPr lang="en-SG" dirty="0"/>
            <a:t>Remove  Colour </a:t>
          </a:r>
        </a:p>
      </dgm:t>
    </dgm:pt>
    <dgm:pt modelId="{6D3DF0CC-7635-436C-B651-21F6712143A4}" type="parTrans" cxnId="{2A5DDAC0-9592-4884-A348-86B071B9B4CC}">
      <dgm:prSet/>
      <dgm:spPr/>
      <dgm:t>
        <a:bodyPr/>
        <a:lstStyle/>
        <a:p>
          <a:endParaRPr lang="en-SG"/>
        </a:p>
      </dgm:t>
    </dgm:pt>
    <dgm:pt modelId="{579BC2C1-FABF-4E07-8D46-915FDFF84CFB}" type="sibTrans" cxnId="{2A5DDAC0-9592-4884-A348-86B071B9B4CC}">
      <dgm:prSet/>
      <dgm:spPr/>
      <dgm:t>
        <a:bodyPr/>
        <a:lstStyle/>
        <a:p>
          <a:endParaRPr lang="en-SG"/>
        </a:p>
      </dgm:t>
    </dgm:pt>
    <dgm:pt modelId="{92FE0E01-9832-44E1-B634-B5E6B6DE5039}">
      <dgm:prSet phldrT="[Text]"/>
      <dgm:spPr/>
      <dgm:t>
        <a:bodyPr/>
        <a:lstStyle/>
        <a:p>
          <a:r>
            <a:rPr lang="en-SG" dirty="0"/>
            <a:t>Extract facial information only</a:t>
          </a:r>
        </a:p>
      </dgm:t>
    </dgm:pt>
    <dgm:pt modelId="{C7B5531E-A928-49EB-AF32-4A19441AC892}" type="parTrans" cxnId="{1EEA01D5-4A5E-48E4-9239-167D9E1C8B9E}">
      <dgm:prSet/>
      <dgm:spPr/>
      <dgm:t>
        <a:bodyPr/>
        <a:lstStyle/>
        <a:p>
          <a:endParaRPr lang="en-SG"/>
        </a:p>
      </dgm:t>
    </dgm:pt>
    <dgm:pt modelId="{A42C0DCB-EEBF-42B5-8A5E-DB1FCA9A44C2}" type="sibTrans" cxnId="{1EEA01D5-4A5E-48E4-9239-167D9E1C8B9E}">
      <dgm:prSet/>
      <dgm:spPr/>
      <dgm:t>
        <a:bodyPr/>
        <a:lstStyle/>
        <a:p>
          <a:endParaRPr lang="en-SG"/>
        </a:p>
      </dgm:t>
    </dgm:pt>
    <dgm:pt modelId="{6086FFC2-5A5C-4DED-96D1-622747BD24F5}">
      <dgm:prSet phldrT="[Text]"/>
      <dgm:spPr/>
      <dgm:t>
        <a:bodyPr/>
        <a:lstStyle/>
        <a:p>
          <a:r>
            <a:rPr lang="en-SG" dirty="0"/>
            <a:t>Train with these attributes to predict emotion of real person</a:t>
          </a:r>
        </a:p>
      </dgm:t>
    </dgm:pt>
    <dgm:pt modelId="{28B8DD40-64E3-4108-98B9-9BDA15DA8FA3}" type="parTrans" cxnId="{74630003-2C64-4BF0-9016-237C9573D480}">
      <dgm:prSet/>
      <dgm:spPr/>
      <dgm:t>
        <a:bodyPr/>
        <a:lstStyle/>
        <a:p>
          <a:endParaRPr lang="en-SG"/>
        </a:p>
      </dgm:t>
    </dgm:pt>
    <dgm:pt modelId="{ABCA7711-8029-4784-88FD-37023A171170}" type="sibTrans" cxnId="{74630003-2C64-4BF0-9016-237C9573D480}">
      <dgm:prSet/>
      <dgm:spPr/>
      <dgm:t>
        <a:bodyPr/>
        <a:lstStyle/>
        <a:p>
          <a:endParaRPr lang="en-SG"/>
        </a:p>
      </dgm:t>
    </dgm:pt>
    <dgm:pt modelId="{9822BDEC-4129-4A84-A46B-AA446E0C64D8}" type="pres">
      <dgm:prSet presAssocID="{0CDB373C-54B3-49CA-96E7-AAB66D7E7A63}" presName="Name0" presStyleCnt="0">
        <dgm:presLayoutVars>
          <dgm:chMax/>
          <dgm:chPref/>
          <dgm:dir/>
        </dgm:presLayoutVars>
      </dgm:prSet>
      <dgm:spPr/>
    </dgm:pt>
    <dgm:pt modelId="{7BCA9B1D-F0F6-418F-AB48-7E39B3039CF3}" type="pres">
      <dgm:prSet presAssocID="{4A1CDE58-4347-47A9-B6B1-A1CFFB7C4657}" presName="parenttextcomposite" presStyleCnt="0"/>
      <dgm:spPr/>
    </dgm:pt>
    <dgm:pt modelId="{F1027D45-CD1F-41EB-8ACD-593741018530}" type="pres">
      <dgm:prSet presAssocID="{4A1CDE58-4347-47A9-B6B1-A1CFFB7C4657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89587E3F-4FAD-472F-A52C-E69A7BD6B604}" type="pres">
      <dgm:prSet presAssocID="{4A1CDE58-4347-47A9-B6B1-A1CFFB7C4657}" presName="composite" presStyleCnt="0"/>
      <dgm:spPr/>
    </dgm:pt>
    <dgm:pt modelId="{DF292733-9920-4A8A-B44F-0FFACBD417B0}" type="pres">
      <dgm:prSet presAssocID="{4A1CDE58-4347-47A9-B6B1-A1CFFB7C4657}" presName="chevron1" presStyleLbl="alignNode1" presStyleIdx="0" presStyleCnt="14"/>
      <dgm:spPr/>
    </dgm:pt>
    <dgm:pt modelId="{C3CBC3B6-20B3-420E-9465-E114D366A275}" type="pres">
      <dgm:prSet presAssocID="{4A1CDE58-4347-47A9-B6B1-A1CFFB7C4657}" presName="chevron2" presStyleLbl="alignNode1" presStyleIdx="1" presStyleCnt="14"/>
      <dgm:spPr/>
    </dgm:pt>
    <dgm:pt modelId="{B3FEDBF7-E6F9-49EE-94F1-5BABD582EE2C}" type="pres">
      <dgm:prSet presAssocID="{4A1CDE58-4347-47A9-B6B1-A1CFFB7C4657}" presName="chevron3" presStyleLbl="alignNode1" presStyleIdx="2" presStyleCnt="14"/>
      <dgm:spPr/>
    </dgm:pt>
    <dgm:pt modelId="{B0985185-7E82-4AC7-837C-06D5B725DBE6}" type="pres">
      <dgm:prSet presAssocID="{4A1CDE58-4347-47A9-B6B1-A1CFFB7C4657}" presName="chevron4" presStyleLbl="alignNode1" presStyleIdx="3" presStyleCnt="14"/>
      <dgm:spPr/>
    </dgm:pt>
    <dgm:pt modelId="{FDD7D6A1-54E5-486B-8CBC-7C1E36C9D983}" type="pres">
      <dgm:prSet presAssocID="{4A1CDE58-4347-47A9-B6B1-A1CFFB7C4657}" presName="chevron5" presStyleLbl="alignNode1" presStyleIdx="4" presStyleCnt="14"/>
      <dgm:spPr/>
    </dgm:pt>
    <dgm:pt modelId="{3C73DF11-CD5E-43E3-8064-5B8C691C8E03}" type="pres">
      <dgm:prSet presAssocID="{4A1CDE58-4347-47A9-B6B1-A1CFFB7C4657}" presName="chevron6" presStyleLbl="alignNode1" presStyleIdx="5" presStyleCnt="14"/>
      <dgm:spPr/>
    </dgm:pt>
    <dgm:pt modelId="{BE23D913-AE11-4F21-ACE5-5CCEF65CF1DC}" type="pres">
      <dgm:prSet presAssocID="{4A1CDE58-4347-47A9-B6B1-A1CFFB7C4657}" presName="chevron7" presStyleLbl="alignNode1" presStyleIdx="6" presStyleCnt="14"/>
      <dgm:spPr/>
    </dgm:pt>
    <dgm:pt modelId="{2F76C07B-E3F9-44A2-B0C9-5067481B032E}" type="pres">
      <dgm:prSet presAssocID="{4A1CDE58-4347-47A9-B6B1-A1CFFB7C4657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F5AC7870-2C66-4C6E-A40B-8F5472D040F1}" type="pres">
      <dgm:prSet presAssocID="{B23A2219-6350-4562-977C-92FF78BB69B1}" presName="sibTrans" presStyleCnt="0"/>
      <dgm:spPr/>
    </dgm:pt>
    <dgm:pt modelId="{58C82F97-C88F-44C0-B398-EDBC6008F6AA}" type="pres">
      <dgm:prSet presAssocID="{337BDC33-BF36-4FF5-A3BF-0771FEDF8F27}" presName="parenttextcomposite" presStyleCnt="0"/>
      <dgm:spPr/>
    </dgm:pt>
    <dgm:pt modelId="{FFC55892-CAB8-46C6-B0B3-C5B7823584E6}" type="pres">
      <dgm:prSet presAssocID="{337BDC33-BF36-4FF5-A3BF-0771FEDF8F27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B33B90F2-FEE9-4A54-875F-BFF1E79BBB93}" type="pres">
      <dgm:prSet presAssocID="{337BDC33-BF36-4FF5-A3BF-0771FEDF8F27}" presName="composite" presStyleCnt="0"/>
      <dgm:spPr/>
    </dgm:pt>
    <dgm:pt modelId="{C62E9C9D-5BBC-4A63-970F-68FA4A453954}" type="pres">
      <dgm:prSet presAssocID="{337BDC33-BF36-4FF5-A3BF-0771FEDF8F27}" presName="chevron1" presStyleLbl="alignNode1" presStyleIdx="7" presStyleCnt="14"/>
      <dgm:spPr/>
    </dgm:pt>
    <dgm:pt modelId="{7CF3A1F4-6ED6-4CC3-99CB-A8ED5965569A}" type="pres">
      <dgm:prSet presAssocID="{337BDC33-BF36-4FF5-A3BF-0771FEDF8F27}" presName="chevron2" presStyleLbl="alignNode1" presStyleIdx="8" presStyleCnt="14"/>
      <dgm:spPr/>
    </dgm:pt>
    <dgm:pt modelId="{6CA94BF8-7D88-446B-91F4-EE3784031DDF}" type="pres">
      <dgm:prSet presAssocID="{337BDC33-BF36-4FF5-A3BF-0771FEDF8F27}" presName="chevron3" presStyleLbl="alignNode1" presStyleIdx="9" presStyleCnt="14"/>
      <dgm:spPr/>
    </dgm:pt>
    <dgm:pt modelId="{00AAC27C-B6D8-40AF-A9B5-0B36CCCC5DFB}" type="pres">
      <dgm:prSet presAssocID="{337BDC33-BF36-4FF5-A3BF-0771FEDF8F27}" presName="chevron4" presStyleLbl="alignNode1" presStyleIdx="10" presStyleCnt="14"/>
      <dgm:spPr/>
    </dgm:pt>
    <dgm:pt modelId="{0A0F1EEA-64CE-455C-8C73-7202E8AB521C}" type="pres">
      <dgm:prSet presAssocID="{337BDC33-BF36-4FF5-A3BF-0771FEDF8F27}" presName="chevron5" presStyleLbl="alignNode1" presStyleIdx="11" presStyleCnt="14"/>
      <dgm:spPr/>
    </dgm:pt>
    <dgm:pt modelId="{32EC72E2-8569-4450-91CE-A0CABC047453}" type="pres">
      <dgm:prSet presAssocID="{337BDC33-BF36-4FF5-A3BF-0771FEDF8F27}" presName="chevron6" presStyleLbl="alignNode1" presStyleIdx="12" presStyleCnt="14"/>
      <dgm:spPr/>
    </dgm:pt>
    <dgm:pt modelId="{8C5909E2-CFC8-4579-82BA-30CD6752CB4D}" type="pres">
      <dgm:prSet presAssocID="{337BDC33-BF36-4FF5-A3BF-0771FEDF8F27}" presName="chevron7" presStyleLbl="alignNode1" presStyleIdx="13" presStyleCnt="14"/>
      <dgm:spPr/>
    </dgm:pt>
    <dgm:pt modelId="{64775287-040F-4947-B183-53FD5636A88B}" type="pres">
      <dgm:prSet presAssocID="{337BDC33-BF36-4FF5-A3BF-0771FEDF8F27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74630003-2C64-4BF0-9016-237C9573D480}" srcId="{337BDC33-BF36-4FF5-A3BF-0771FEDF8F27}" destId="{6086FFC2-5A5C-4DED-96D1-622747BD24F5}" srcOrd="2" destOrd="0" parTransId="{28B8DD40-64E3-4108-98B9-9BDA15DA8FA3}" sibTransId="{ABCA7711-8029-4784-88FD-37023A171170}"/>
    <dgm:cxn modelId="{719FB805-575F-4149-BDFF-3D8C56C2CCE7}" srcId="{0CDB373C-54B3-49CA-96E7-AAB66D7E7A63}" destId="{4A1CDE58-4347-47A9-B6B1-A1CFFB7C4657}" srcOrd="0" destOrd="0" parTransId="{A888AAD9-FEAC-4E34-B788-B2C59D172B13}" sibTransId="{B23A2219-6350-4562-977C-92FF78BB69B1}"/>
    <dgm:cxn modelId="{4014461A-A4A9-40C0-9F2B-E2350E26E204}" srcId="{4A1CDE58-4347-47A9-B6B1-A1CFFB7C4657}" destId="{B1BF14CD-DE89-45D4-96B6-568CA04E2313}" srcOrd="0" destOrd="0" parTransId="{A8880A63-AD00-4425-AF01-B4F98E9314EA}" sibTransId="{597B5AF3-1185-4488-9A58-DCEFED73B019}"/>
    <dgm:cxn modelId="{711DDAA0-BC2E-493E-BB64-363D6D2CE74B}" type="presOf" srcId="{0CDB373C-54B3-49CA-96E7-AAB66D7E7A63}" destId="{9822BDEC-4129-4A84-A46B-AA446E0C64D8}" srcOrd="0" destOrd="0" presId="urn:microsoft.com/office/officeart/2008/layout/VerticalAccentList"/>
    <dgm:cxn modelId="{06378AA9-50F9-4EEC-9EAD-1374B273E451}" type="presOf" srcId="{4A1CDE58-4347-47A9-B6B1-A1CFFB7C4657}" destId="{F1027D45-CD1F-41EB-8ACD-593741018530}" srcOrd="0" destOrd="0" presId="urn:microsoft.com/office/officeart/2008/layout/VerticalAccentList"/>
    <dgm:cxn modelId="{6FF8C4A9-5F07-4858-976D-78FB12B95525}" type="presOf" srcId="{92FE0E01-9832-44E1-B634-B5E6B6DE5039}" destId="{64775287-040F-4947-B183-53FD5636A88B}" srcOrd="0" destOrd="1" presId="urn:microsoft.com/office/officeart/2008/layout/VerticalAccentList"/>
    <dgm:cxn modelId="{338C56AB-86C2-472D-9F12-2FA747665A5F}" type="presOf" srcId="{6EC4BE6B-E400-45BD-A9FF-5C4A27171395}" destId="{64775287-040F-4947-B183-53FD5636A88B}" srcOrd="0" destOrd="0" presId="urn:microsoft.com/office/officeart/2008/layout/VerticalAccentList"/>
    <dgm:cxn modelId="{2A5DDAC0-9592-4884-A348-86B071B9B4CC}" srcId="{337BDC33-BF36-4FF5-A3BF-0771FEDF8F27}" destId="{6EC4BE6B-E400-45BD-A9FF-5C4A27171395}" srcOrd="0" destOrd="0" parTransId="{6D3DF0CC-7635-436C-B651-21F6712143A4}" sibTransId="{579BC2C1-FABF-4E07-8D46-915FDFF84CFB}"/>
    <dgm:cxn modelId="{F41341D1-278A-42A8-8AD4-9646136CDB4A}" type="presOf" srcId="{6086FFC2-5A5C-4DED-96D1-622747BD24F5}" destId="{64775287-040F-4947-B183-53FD5636A88B}" srcOrd="0" destOrd="2" presId="urn:microsoft.com/office/officeart/2008/layout/VerticalAccentList"/>
    <dgm:cxn modelId="{DB465FD3-C2FA-45F1-9D21-3E9AD5A33DCD}" type="presOf" srcId="{337BDC33-BF36-4FF5-A3BF-0771FEDF8F27}" destId="{FFC55892-CAB8-46C6-B0B3-C5B7823584E6}" srcOrd="0" destOrd="0" presId="urn:microsoft.com/office/officeart/2008/layout/VerticalAccentList"/>
    <dgm:cxn modelId="{1EEA01D5-4A5E-48E4-9239-167D9E1C8B9E}" srcId="{337BDC33-BF36-4FF5-A3BF-0771FEDF8F27}" destId="{92FE0E01-9832-44E1-B634-B5E6B6DE5039}" srcOrd="1" destOrd="0" parTransId="{C7B5531E-A928-49EB-AF32-4A19441AC892}" sibTransId="{A42C0DCB-EEBF-42B5-8A5E-DB1FCA9A44C2}"/>
    <dgm:cxn modelId="{B52D06EE-E7DF-4DDC-9399-378CDB68D5EB}" type="presOf" srcId="{B1BF14CD-DE89-45D4-96B6-568CA04E2313}" destId="{2F76C07B-E3F9-44A2-B0C9-5067481B032E}" srcOrd="0" destOrd="0" presId="urn:microsoft.com/office/officeart/2008/layout/VerticalAccentList"/>
    <dgm:cxn modelId="{E82A8EEE-3E65-4018-A7C4-F324719C54ED}" srcId="{0CDB373C-54B3-49CA-96E7-AAB66D7E7A63}" destId="{337BDC33-BF36-4FF5-A3BF-0771FEDF8F27}" srcOrd="1" destOrd="0" parTransId="{EA3E7FDF-9F43-42A3-BFCF-BBB26F66FDE3}" sibTransId="{04BF4A89-060D-44AE-AE0D-D3243182D701}"/>
    <dgm:cxn modelId="{321A9DC6-F37C-4610-88DE-3C3EFA76150D}" type="presParOf" srcId="{9822BDEC-4129-4A84-A46B-AA446E0C64D8}" destId="{7BCA9B1D-F0F6-418F-AB48-7E39B3039CF3}" srcOrd="0" destOrd="0" presId="urn:microsoft.com/office/officeart/2008/layout/VerticalAccentList"/>
    <dgm:cxn modelId="{021A9C05-5FC8-4C55-8DE9-1D4CF65D761C}" type="presParOf" srcId="{7BCA9B1D-F0F6-418F-AB48-7E39B3039CF3}" destId="{F1027D45-CD1F-41EB-8ACD-593741018530}" srcOrd="0" destOrd="0" presId="urn:microsoft.com/office/officeart/2008/layout/VerticalAccentList"/>
    <dgm:cxn modelId="{352BA875-06E8-419F-BC31-915051C70B69}" type="presParOf" srcId="{9822BDEC-4129-4A84-A46B-AA446E0C64D8}" destId="{89587E3F-4FAD-472F-A52C-E69A7BD6B604}" srcOrd="1" destOrd="0" presId="urn:microsoft.com/office/officeart/2008/layout/VerticalAccentList"/>
    <dgm:cxn modelId="{ED6B6295-2DF6-432E-9457-2456334E67BC}" type="presParOf" srcId="{89587E3F-4FAD-472F-A52C-E69A7BD6B604}" destId="{DF292733-9920-4A8A-B44F-0FFACBD417B0}" srcOrd="0" destOrd="0" presId="urn:microsoft.com/office/officeart/2008/layout/VerticalAccentList"/>
    <dgm:cxn modelId="{BB0AE112-D489-421E-949D-73FAA989892D}" type="presParOf" srcId="{89587E3F-4FAD-472F-A52C-E69A7BD6B604}" destId="{C3CBC3B6-20B3-420E-9465-E114D366A275}" srcOrd="1" destOrd="0" presId="urn:microsoft.com/office/officeart/2008/layout/VerticalAccentList"/>
    <dgm:cxn modelId="{582D2BF0-783F-49F7-A64B-1CEFBB6E3EB7}" type="presParOf" srcId="{89587E3F-4FAD-472F-A52C-E69A7BD6B604}" destId="{B3FEDBF7-E6F9-49EE-94F1-5BABD582EE2C}" srcOrd="2" destOrd="0" presId="urn:microsoft.com/office/officeart/2008/layout/VerticalAccentList"/>
    <dgm:cxn modelId="{72AEC370-F71F-48FA-8690-AC6AE0A70255}" type="presParOf" srcId="{89587E3F-4FAD-472F-A52C-E69A7BD6B604}" destId="{B0985185-7E82-4AC7-837C-06D5B725DBE6}" srcOrd="3" destOrd="0" presId="urn:microsoft.com/office/officeart/2008/layout/VerticalAccentList"/>
    <dgm:cxn modelId="{912ECA9F-473D-4269-B824-125230E4D53F}" type="presParOf" srcId="{89587E3F-4FAD-472F-A52C-E69A7BD6B604}" destId="{FDD7D6A1-54E5-486B-8CBC-7C1E36C9D983}" srcOrd="4" destOrd="0" presId="urn:microsoft.com/office/officeart/2008/layout/VerticalAccentList"/>
    <dgm:cxn modelId="{8046559A-58CA-4D92-B07A-76E3248872AE}" type="presParOf" srcId="{89587E3F-4FAD-472F-A52C-E69A7BD6B604}" destId="{3C73DF11-CD5E-43E3-8064-5B8C691C8E03}" srcOrd="5" destOrd="0" presId="urn:microsoft.com/office/officeart/2008/layout/VerticalAccentList"/>
    <dgm:cxn modelId="{853C1209-5DE9-40F5-B581-295F0823BD14}" type="presParOf" srcId="{89587E3F-4FAD-472F-A52C-E69A7BD6B604}" destId="{BE23D913-AE11-4F21-ACE5-5CCEF65CF1DC}" srcOrd="6" destOrd="0" presId="urn:microsoft.com/office/officeart/2008/layout/VerticalAccentList"/>
    <dgm:cxn modelId="{D9DE79A7-93D7-443C-A332-277A989D52C1}" type="presParOf" srcId="{89587E3F-4FAD-472F-A52C-E69A7BD6B604}" destId="{2F76C07B-E3F9-44A2-B0C9-5067481B032E}" srcOrd="7" destOrd="0" presId="urn:microsoft.com/office/officeart/2008/layout/VerticalAccentList"/>
    <dgm:cxn modelId="{9EBF2D2A-694B-44F2-AEF3-63B7C633BA74}" type="presParOf" srcId="{9822BDEC-4129-4A84-A46B-AA446E0C64D8}" destId="{F5AC7870-2C66-4C6E-A40B-8F5472D040F1}" srcOrd="2" destOrd="0" presId="urn:microsoft.com/office/officeart/2008/layout/VerticalAccentList"/>
    <dgm:cxn modelId="{AD73E34E-6088-4C09-8BFE-B304DA415622}" type="presParOf" srcId="{9822BDEC-4129-4A84-A46B-AA446E0C64D8}" destId="{58C82F97-C88F-44C0-B398-EDBC6008F6AA}" srcOrd="3" destOrd="0" presId="urn:microsoft.com/office/officeart/2008/layout/VerticalAccentList"/>
    <dgm:cxn modelId="{3CD9616C-3FBF-498B-B806-6E1CF6F44EBD}" type="presParOf" srcId="{58C82F97-C88F-44C0-B398-EDBC6008F6AA}" destId="{FFC55892-CAB8-46C6-B0B3-C5B7823584E6}" srcOrd="0" destOrd="0" presId="urn:microsoft.com/office/officeart/2008/layout/VerticalAccentList"/>
    <dgm:cxn modelId="{50A45DCC-572A-4351-9B75-C092E4E8F3DE}" type="presParOf" srcId="{9822BDEC-4129-4A84-A46B-AA446E0C64D8}" destId="{B33B90F2-FEE9-4A54-875F-BFF1E79BBB93}" srcOrd="4" destOrd="0" presId="urn:microsoft.com/office/officeart/2008/layout/VerticalAccentList"/>
    <dgm:cxn modelId="{FAB3E428-BC8A-484A-8AD6-676C63E51525}" type="presParOf" srcId="{B33B90F2-FEE9-4A54-875F-BFF1E79BBB93}" destId="{C62E9C9D-5BBC-4A63-970F-68FA4A453954}" srcOrd="0" destOrd="0" presId="urn:microsoft.com/office/officeart/2008/layout/VerticalAccentList"/>
    <dgm:cxn modelId="{92B2DB70-9D6B-437E-ADFE-1F9C03C5D173}" type="presParOf" srcId="{B33B90F2-FEE9-4A54-875F-BFF1E79BBB93}" destId="{7CF3A1F4-6ED6-4CC3-99CB-A8ED5965569A}" srcOrd="1" destOrd="0" presId="urn:microsoft.com/office/officeart/2008/layout/VerticalAccentList"/>
    <dgm:cxn modelId="{18C9C75C-A4AB-4B6F-ACF8-71A1FF91A2EE}" type="presParOf" srcId="{B33B90F2-FEE9-4A54-875F-BFF1E79BBB93}" destId="{6CA94BF8-7D88-446B-91F4-EE3784031DDF}" srcOrd="2" destOrd="0" presId="urn:microsoft.com/office/officeart/2008/layout/VerticalAccentList"/>
    <dgm:cxn modelId="{A5044DA4-5F4A-4991-A072-A6AA775D46E4}" type="presParOf" srcId="{B33B90F2-FEE9-4A54-875F-BFF1E79BBB93}" destId="{00AAC27C-B6D8-40AF-A9B5-0B36CCCC5DFB}" srcOrd="3" destOrd="0" presId="urn:microsoft.com/office/officeart/2008/layout/VerticalAccentList"/>
    <dgm:cxn modelId="{41A1A943-45BE-48D5-8D1C-10634B385B07}" type="presParOf" srcId="{B33B90F2-FEE9-4A54-875F-BFF1E79BBB93}" destId="{0A0F1EEA-64CE-455C-8C73-7202E8AB521C}" srcOrd="4" destOrd="0" presId="urn:microsoft.com/office/officeart/2008/layout/VerticalAccentList"/>
    <dgm:cxn modelId="{154C77FF-CE1F-4ECE-92A4-C5F23188AE1A}" type="presParOf" srcId="{B33B90F2-FEE9-4A54-875F-BFF1E79BBB93}" destId="{32EC72E2-8569-4450-91CE-A0CABC047453}" srcOrd="5" destOrd="0" presId="urn:microsoft.com/office/officeart/2008/layout/VerticalAccentList"/>
    <dgm:cxn modelId="{B6796DDC-D839-4BC5-A43C-7311241354C2}" type="presParOf" srcId="{B33B90F2-FEE9-4A54-875F-BFF1E79BBB93}" destId="{8C5909E2-CFC8-4579-82BA-30CD6752CB4D}" srcOrd="6" destOrd="0" presId="urn:microsoft.com/office/officeart/2008/layout/VerticalAccentList"/>
    <dgm:cxn modelId="{81E44B1B-2C0C-422A-8E42-C77A42390CF8}" type="presParOf" srcId="{B33B90F2-FEE9-4A54-875F-BFF1E79BBB93}" destId="{64775287-040F-4947-B183-53FD5636A88B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C8425-CACF-40CC-9F5B-366A6BA9C626}">
      <dsp:nvSpPr>
        <dsp:cNvPr id="0" name=""/>
        <dsp:cNvSpPr/>
      </dsp:nvSpPr>
      <dsp:spPr>
        <a:xfrm rot="5400000">
          <a:off x="-198305" y="199485"/>
          <a:ext cx="1322034" cy="9254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Pre-processing</a:t>
          </a:r>
        </a:p>
      </dsp:txBody>
      <dsp:txXfrm rot="-5400000">
        <a:off x="1" y="463892"/>
        <a:ext cx="925423" cy="396611"/>
      </dsp:txXfrm>
    </dsp:sp>
    <dsp:sp modelId="{4CE7296E-FBE4-4B3D-8A28-0D30CDEB2A1F}">
      <dsp:nvSpPr>
        <dsp:cNvPr id="0" name=""/>
        <dsp:cNvSpPr/>
      </dsp:nvSpPr>
      <dsp:spPr>
        <a:xfrm rot="5400000">
          <a:off x="3994231" y="-3067627"/>
          <a:ext cx="859322" cy="699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Joshi and </a:t>
          </a:r>
          <a:r>
            <a:rPr lang="en-US" sz="1200" kern="1200" dirty="0" err="1"/>
            <a:t>Burlina</a:t>
          </a:r>
          <a:r>
            <a:rPr lang="en-US" sz="1200" kern="1200" dirty="0"/>
            <a:t> (2020)</a:t>
          </a:r>
          <a:endParaRPr lang="en-SG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Adjust Data Distribution across demographic groups in Medical Images</a:t>
          </a:r>
          <a:endParaRPr lang="en-SG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Sharma et al. (2020)</a:t>
          </a:r>
          <a:endParaRPr lang="en-SG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200" kern="1200" dirty="0"/>
            <a:t>Data Augmentation </a:t>
          </a:r>
          <a:r>
            <a:rPr lang="en-US" sz="1200" kern="1200" dirty="0"/>
            <a:t>to generate synthetic samples to balance the demography </a:t>
          </a:r>
          <a:endParaRPr lang="en-SG" sz="1200" kern="1200" dirty="0"/>
        </a:p>
      </dsp:txBody>
      <dsp:txXfrm rot="-5400000">
        <a:off x="925424" y="43129"/>
        <a:ext cx="6954988" cy="775424"/>
      </dsp:txXfrm>
    </dsp:sp>
    <dsp:sp modelId="{8C5A42CB-E552-4CE5-9EB7-3280677E2312}">
      <dsp:nvSpPr>
        <dsp:cNvPr id="0" name=""/>
        <dsp:cNvSpPr/>
      </dsp:nvSpPr>
      <dsp:spPr>
        <a:xfrm rot="5400000">
          <a:off x="-198305" y="1323255"/>
          <a:ext cx="1322034" cy="9254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In-Processing</a:t>
          </a:r>
        </a:p>
      </dsp:txBody>
      <dsp:txXfrm rot="-5400000">
        <a:off x="1" y="1587662"/>
        <a:ext cx="925423" cy="396611"/>
      </dsp:txXfrm>
    </dsp:sp>
    <dsp:sp modelId="{1D3198B7-BE24-4B02-90FD-0C0FE94E03E8}">
      <dsp:nvSpPr>
        <dsp:cNvPr id="0" name=""/>
        <dsp:cNvSpPr/>
      </dsp:nvSpPr>
      <dsp:spPr>
        <a:xfrm rot="5400000">
          <a:off x="3994231" y="-1943857"/>
          <a:ext cx="859322" cy="699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200" kern="1200" dirty="0"/>
            <a:t>Beutel et al. (2017)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200" kern="1200" dirty="0"/>
            <a:t>Applying adversarial training to obscure </a:t>
          </a:r>
          <a:r>
            <a:rPr lang="en-US" sz="1200" kern="1200" dirty="0"/>
            <a:t>sensitive attributes during learning</a:t>
          </a:r>
          <a:endParaRPr lang="en-SG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200" kern="1200" dirty="0"/>
            <a:t>Paul et al. (2022)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200" kern="1200" dirty="0"/>
            <a:t>Hybrid methods (</a:t>
          </a:r>
          <a:r>
            <a:rPr lang="en-US" sz="1200" kern="1200" dirty="0"/>
            <a:t>data balancing with fairness-aware training) for Generative Model</a:t>
          </a:r>
          <a:endParaRPr lang="en-SG" sz="1200" kern="1200" dirty="0"/>
        </a:p>
      </dsp:txBody>
      <dsp:txXfrm rot="-5400000">
        <a:off x="925424" y="1166899"/>
        <a:ext cx="6954988" cy="775424"/>
      </dsp:txXfrm>
    </dsp:sp>
    <dsp:sp modelId="{1A1E1E71-6263-4C4F-A749-998696978019}">
      <dsp:nvSpPr>
        <dsp:cNvPr id="0" name=""/>
        <dsp:cNvSpPr/>
      </dsp:nvSpPr>
      <dsp:spPr>
        <a:xfrm rot="5400000">
          <a:off x="-198305" y="2447024"/>
          <a:ext cx="1322034" cy="9254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Post Processing</a:t>
          </a:r>
        </a:p>
      </dsp:txBody>
      <dsp:txXfrm rot="-5400000">
        <a:off x="1" y="2711431"/>
        <a:ext cx="925423" cy="396611"/>
      </dsp:txXfrm>
    </dsp:sp>
    <dsp:sp modelId="{3180CF05-A778-42C6-AF74-3BB97BB87AED}">
      <dsp:nvSpPr>
        <dsp:cNvPr id="0" name=""/>
        <dsp:cNvSpPr/>
      </dsp:nvSpPr>
      <dsp:spPr>
        <a:xfrm rot="5400000">
          <a:off x="3994231" y="-820087"/>
          <a:ext cx="859322" cy="699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200" kern="1200" dirty="0"/>
            <a:t>Hardt et al. (2016)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200" kern="1200" dirty="0"/>
            <a:t>Adjust output of model to align with Equal Opportunity for Supervised Learning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Hui, W. and W. K. Lau (2023)</a:t>
          </a:r>
          <a:endParaRPr lang="en-SG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200" kern="1200" dirty="0"/>
            <a:t>Casual Model to detect and mitigate bias in Regression Model</a:t>
          </a:r>
        </a:p>
      </dsp:txBody>
      <dsp:txXfrm rot="-5400000">
        <a:off x="925424" y="2290669"/>
        <a:ext cx="6954988" cy="775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E56A5-B1D8-454D-8A6D-860C3FF9F321}">
      <dsp:nvSpPr>
        <dsp:cNvPr id="0" name=""/>
        <dsp:cNvSpPr/>
      </dsp:nvSpPr>
      <dsp:spPr>
        <a:xfrm>
          <a:off x="6249300" y="502556"/>
          <a:ext cx="1864407" cy="18645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343908-4E31-4BC7-BC08-631DFA2C7A4F}">
      <dsp:nvSpPr>
        <dsp:cNvPr id="0" name=""/>
        <dsp:cNvSpPr/>
      </dsp:nvSpPr>
      <dsp:spPr>
        <a:xfrm>
          <a:off x="6311661" y="564717"/>
          <a:ext cx="1740486" cy="17401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u="sng" kern="1200" dirty="0"/>
            <a:t>Bias Mitigation</a:t>
          </a:r>
        </a:p>
      </dsp:txBody>
      <dsp:txXfrm>
        <a:off x="6560301" y="813361"/>
        <a:ext cx="1243204" cy="1242892"/>
      </dsp:txXfrm>
    </dsp:sp>
    <dsp:sp modelId="{25A5CB0F-91BD-42EF-A98D-BF4CDD56B62B}">
      <dsp:nvSpPr>
        <dsp:cNvPr id="0" name=""/>
        <dsp:cNvSpPr/>
      </dsp:nvSpPr>
      <dsp:spPr>
        <a:xfrm>
          <a:off x="6311661" y="2510270"/>
          <a:ext cx="1740486" cy="102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Calculation of De-biased probabilities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Re-normalization of probabilities</a:t>
          </a:r>
        </a:p>
      </dsp:txBody>
      <dsp:txXfrm>
        <a:off x="6311661" y="2510270"/>
        <a:ext cx="1740486" cy="1022057"/>
      </dsp:txXfrm>
    </dsp:sp>
    <dsp:sp modelId="{F54B95AA-C158-4896-B088-FA69E4E4E8B3}">
      <dsp:nvSpPr>
        <dsp:cNvPr id="0" name=""/>
        <dsp:cNvSpPr/>
      </dsp:nvSpPr>
      <dsp:spPr>
        <a:xfrm rot="2700000">
          <a:off x="4314523" y="502424"/>
          <a:ext cx="1864437" cy="186443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045567-2090-48C5-B9EA-FF48268C8E4C}">
      <dsp:nvSpPr>
        <dsp:cNvPr id="0" name=""/>
        <dsp:cNvSpPr/>
      </dsp:nvSpPr>
      <dsp:spPr>
        <a:xfrm>
          <a:off x="4384893" y="564717"/>
          <a:ext cx="1740486" cy="17401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u="sng" kern="1200" dirty="0"/>
            <a:t>Bias Detection</a:t>
          </a:r>
        </a:p>
      </dsp:txBody>
      <dsp:txXfrm>
        <a:off x="4633534" y="813361"/>
        <a:ext cx="1243204" cy="1242892"/>
      </dsp:txXfrm>
    </dsp:sp>
    <dsp:sp modelId="{375B4FD4-F9C1-41F5-81F2-51C400700E5B}">
      <dsp:nvSpPr>
        <dsp:cNvPr id="0" name=""/>
        <dsp:cNvSpPr/>
      </dsp:nvSpPr>
      <dsp:spPr>
        <a:xfrm>
          <a:off x="4384893" y="2510270"/>
          <a:ext cx="1740486" cy="102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Compare Accuracy of emotion by gender and emotion categories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Causal Model to detect bias introduced</a:t>
          </a:r>
        </a:p>
      </dsp:txBody>
      <dsp:txXfrm>
        <a:off x="4384893" y="2510270"/>
        <a:ext cx="1740486" cy="1022057"/>
      </dsp:txXfrm>
    </dsp:sp>
    <dsp:sp modelId="{93466DDA-601D-441F-BCB0-B7BB9F95BEF9}">
      <dsp:nvSpPr>
        <dsp:cNvPr id="0" name=""/>
        <dsp:cNvSpPr/>
      </dsp:nvSpPr>
      <dsp:spPr>
        <a:xfrm rot="2700000">
          <a:off x="2395750" y="502424"/>
          <a:ext cx="1864437" cy="186443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57276A-8A80-4589-A29B-BD9C6CEA37B7}">
      <dsp:nvSpPr>
        <dsp:cNvPr id="0" name=""/>
        <dsp:cNvSpPr/>
      </dsp:nvSpPr>
      <dsp:spPr>
        <a:xfrm>
          <a:off x="2458126" y="564717"/>
          <a:ext cx="1740486" cy="17401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u="sng" kern="1200" dirty="0"/>
            <a:t>Training CNN</a:t>
          </a:r>
        </a:p>
      </dsp:txBody>
      <dsp:txXfrm>
        <a:off x="2706767" y="813361"/>
        <a:ext cx="1243204" cy="1242892"/>
      </dsp:txXfrm>
    </dsp:sp>
    <dsp:sp modelId="{CE01DC0E-961E-4129-9C52-E9391ADA7878}">
      <dsp:nvSpPr>
        <dsp:cNvPr id="0" name=""/>
        <dsp:cNvSpPr/>
      </dsp:nvSpPr>
      <dsp:spPr>
        <a:xfrm>
          <a:off x="2458126" y="2510270"/>
          <a:ext cx="1740486" cy="102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Split labelled FairFace Dataset into Train, Val, Test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Output probabilities of 7 emotion classes</a:t>
          </a:r>
        </a:p>
      </dsp:txBody>
      <dsp:txXfrm>
        <a:off x="2458126" y="2510270"/>
        <a:ext cx="1740486" cy="1022057"/>
      </dsp:txXfrm>
    </dsp:sp>
    <dsp:sp modelId="{B401832E-3B20-41E0-8407-4DC7F7B8AA3F}">
      <dsp:nvSpPr>
        <dsp:cNvPr id="0" name=""/>
        <dsp:cNvSpPr/>
      </dsp:nvSpPr>
      <dsp:spPr>
        <a:xfrm rot="2700000">
          <a:off x="468983" y="502424"/>
          <a:ext cx="1864437" cy="186443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3E8E5C-2E58-4C19-A378-2C7D677D94AA}">
      <dsp:nvSpPr>
        <dsp:cNvPr id="0" name=""/>
        <dsp:cNvSpPr/>
      </dsp:nvSpPr>
      <dsp:spPr>
        <a:xfrm>
          <a:off x="531358" y="564717"/>
          <a:ext cx="1740486" cy="17401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i="0" u="sng" kern="1200" dirty="0"/>
            <a:t>Data Preparation</a:t>
          </a:r>
        </a:p>
      </dsp:txBody>
      <dsp:txXfrm>
        <a:off x="779999" y="813361"/>
        <a:ext cx="1243204" cy="1242892"/>
      </dsp:txXfrm>
    </dsp:sp>
    <dsp:sp modelId="{C9688D03-935E-455B-A7A1-60E7220E7AC1}">
      <dsp:nvSpPr>
        <dsp:cNvPr id="0" name=""/>
        <dsp:cNvSpPr/>
      </dsp:nvSpPr>
      <dsp:spPr>
        <a:xfrm>
          <a:off x="531358" y="2510270"/>
          <a:ext cx="1740486" cy="102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Label FairFace Dataset with emotion attributes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Using DeepFace pretrained model</a:t>
          </a:r>
        </a:p>
      </dsp:txBody>
      <dsp:txXfrm>
        <a:off x="531358" y="2510270"/>
        <a:ext cx="1740486" cy="1022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27D45-CD1F-41EB-8ACD-593741018530}">
      <dsp:nvSpPr>
        <dsp:cNvPr id="0" name=""/>
        <dsp:cNvSpPr/>
      </dsp:nvSpPr>
      <dsp:spPr>
        <a:xfrm>
          <a:off x="564031" y="1112"/>
          <a:ext cx="6331789" cy="575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kern="1200" dirty="0"/>
            <a:t>Improving Models used</a:t>
          </a:r>
        </a:p>
      </dsp:txBody>
      <dsp:txXfrm>
        <a:off x="564031" y="1112"/>
        <a:ext cx="6331789" cy="575617"/>
      </dsp:txXfrm>
    </dsp:sp>
    <dsp:sp modelId="{DF292733-9920-4A8A-B44F-0FFACBD417B0}">
      <dsp:nvSpPr>
        <dsp:cNvPr id="0" name=""/>
        <dsp:cNvSpPr/>
      </dsp:nvSpPr>
      <dsp:spPr>
        <a:xfrm>
          <a:off x="564031" y="576730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BC3B6-20B3-420E-9465-E114D366A275}">
      <dsp:nvSpPr>
        <dsp:cNvPr id="0" name=""/>
        <dsp:cNvSpPr/>
      </dsp:nvSpPr>
      <dsp:spPr>
        <a:xfrm>
          <a:off x="1453999" y="576730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EDBF7-E6F9-49EE-94F1-5BABD582EE2C}">
      <dsp:nvSpPr>
        <dsp:cNvPr id="0" name=""/>
        <dsp:cNvSpPr/>
      </dsp:nvSpPr>
      <dsp:spPr>
        <a:xfrm>
          <a:off x="2344671" y="576730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85185-7E82-4AC7-837C-06D5B725DBE6}">
      <dsp:nvSpPr>
        <dsp:cNvPr id="0" name=""/>
        <dsp:cNvSpPr/>
      </dsp:nvSpPr>
      <dsp:spPr>
        <a:xfrm>
          <a:off x="3234639" y="576730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7D6A1-54E5-486B-8CBC-7C1E36C9D983}">
      <dsp:nvSpPr>
        <dsp:cNvPr id="0" name=""/>
        <dsp:cNvSpPr/>
      </dsp:nvSpPr>
      <dsp:spPr>
        <a:xfrm>
          <a:off x="4125311" y="576730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3DF11-CD5E-43E3-8064-5B8C691C8E03}">
      <dsp:nvSpPr>
        <dsp:cNvPr id="0" name=""/>
        <dsp:cNvSpPr/>
      </dsp:nvSpPr>
      <dsp:spPr>
        <a:xfrm>
          <a:off x="5015279" y="576730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3D913-AE11-4F21-ACE5-5CCEF65CF1DC}">
      <dsp:nvSpPr>
        <dsp:cNvPr id="0" name=""/>
        <dsp:cNvSpPr/>
      </dsp:nvSpPr>
      <dsp:spPr>
        <a:xfrm>
          <a:off x="5905951" y="576730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6C07B-E3F9-44A2-B0C9-5067481B032E}">
      <dsp:nvSpPr>
        <dsp:cNvPr id="0" name=""/>
        <dsp:cNvSpPr/>
      </dsp:nvSpPr>
      <dsp:spPr>
        <a:xfrm>
          <a:off x="564031" y="693985"/>
          <a:ext cx="6414102" cy="938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Repeating the work with better emotion labelling model &amp; Customized CNN</a:t>
          </a:r>
        </a:p>
      </dsp:txBody>
      <dsp:txXfrm>
        <a:off x="564031" y="693985"/>
        <a:ext cx="6414102" cy="938042"/>
      </dsp:txXfrm>
    </dsp:sp>
    <dsp:sp modelId="{FFC55892-CAB8-46C6-B0B3-C5B7823584E6}">
      <dsp:nvSpPr>
        <dsp:cNvPr id="0" name=""/>
        <dsp:cNvSpPr/>
      </dsp:nvSpPr>
      <dsp:spPr>
        <a:xfrm>
          <a:off x="564031" y="1812307"/>
          <a:ext cx="6331789" cy="575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kern="1200" dirty="0"/>
            <a:t>Attributes Removal from Picture</a:t>
          </a:r>
        </a:p>
      </dsp:txBody>
      <dsp:txXfrm>
        <a:off x="564031" y="1812307"/>
        <a:ext cx="6331789" cy="575617"/>
      </dsp:txXfrm>
    </dsp:sp>
    <dsp:sp modelId="{C62E9C9D-5BBC-4A63-970F-68FA4A453954}">
      <dsp:nvSpPr>
        <dsp:cNvPr id="0" name=""/>
        <dsp:cNvSpPr/>
      </dsp:nvSpPr>
      <dsp:spPr>
        <a:xfrm>
          <a:off x="564031" y="2387924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3A1F4-6ED6-4CC3-99CB-A8ED5965569A}">
      <dsp:nvSpPr>
        <dsp:cNvPr id="0" name=""/>
        <dsp:cNvSpPr/>
      </dsp:nvSpPr>
      <dsp:spPr>
        <a:xfrm>
          <a:off x="1453999" y="2387924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94BF8-7D88-446B-91F4-EE3784031DDF}">
      <dsp:nvSpPr>
        <dsp:cNvPr id="0" name=""/>
        <dsp:cNvSpPr/>
      </dsp:nvSpPr>
      <dsp:spPr>
        <a:xfrm>
          <a:off x="2344671" y="2387924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AC27C-B6D8-40AF-A9B5-0B36CCCC5DFB}">
      <dsp:nvSpPr>
        <dsp:cNvPr id="0" name=""/>
        <dsp:cNvSpPr/>
      </dsp:nvSpPr>
      <dsp:spPr>
        <a:xfrm>
          <a:off x="3234639" y="2387924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F1EEA-64CE-455C-8C73-7202E8AB521C}">
      <dsp:nvSpPr>
        <dsp:cNvPr id="0" name=""/>
        <dsp:cNvSpPr/>
      </dsp:nvSpPr>
      <dsp:spPr>
        <a:xfrm>
          <a:off x="4125311" y="2387924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C72E2-8569-4450-91CE-A0CABC047453}">
      <dsp:nvSpPr>
        <dsp:cNvPr id="0" name=""/>
        <dsp:cNvSpPr/>
      </dsp:nvSpPr>
      <dsp:spPr>
        <a:xfrm>
          <a:off x="5015279" y="2387924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909E2-CFC8-4579-82BA-30CD6752CB4D}">
      <dsp:nvSpPr>
        <dsp:cNvPr id="0" name=""/>
        <dsp:cNvSpPr/>
      </dsp:nvSpPr>
      <dsp:spPr>
        <a:xfrm>
          <a:off x="5905951" y="2387924"/>
          <a:ext cx="1481638" cy="117255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75287-040F-4947-B183-53FD5636A88B}">
      <dsp:nvSpPr>
        <dsp:cNvPr id="0" name=""/>
        <dsp:cNvSpPr/>
      </dsp:nvSpPr>
      <dsp:spPr>
        <a:xfrm>
          <a:off x="564031" y="2505179"/>
          <a:ext cx="6414102" cy="938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Remove  Colour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Extract facial information only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Train with these attributes to predict emotion of real person</a:t>
          </a:r>
        </a:p>
      </dsp:txBody>
      <dsp:txXfrm>
        <a:off x="564031" y="2505179"/>
        <a:ext cx="6414102" cy="938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Good afternoon professors and classmates, my name is Roy and today I’ll be presenting my work on ‘Casual Model for Algorithmic Bias Detection and Mitigation in CNN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E038613E-3339-4620-DD51-2EAFC3849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2D5585F9-E928-77E2-9E15-56CA59628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6B98472F-6883-5299-275B-AD6F6D76A9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240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utilized FairFace datasets, and labelled them with the DeepFace pre-trained model to establish a ground truth</a:t>
            </a:r>
          </a:p>
        </p:txBody>
      </p:sp>
    </p:spTree>
    <p:extLst>
      <p:ext uri="{BB962C8B-B14F-4D97-AF65-F5344CB8AC3E}">
        <p14:creationId xmlns:p14="http://schemas.microsoft.com/office/powerpoint/2010/main" val="1173925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datasets are then split into training, testing and validation set.</a:t>
            </a:r>
          </a:p>
          <a:p>
            <a:r>
              <a:rPr lang="en-SG" dirty="0"/>
              <a:t>Training sets contains 8.6k dataset while the test datasets contains 5k dataset</a:t>
            </a:r>
          </a:p>
        </p:txBody>
      </p:sp>
    </p:spTree>
    <p:extLst>
      <p:ext uri="{BB962C8B-B14F-4D97-AF65-F5344CB8AC3E}">
        <p14:creationId xmlns:p14="http://schemas.microsoft.com/office/powerpoint/2010/main" val="231695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custom CNN model is trained with following parameters</a:t>
            </a:r>
          </a:p>
          <a:p>
            <a:r>
              <a:rPr lang="en-SG" dirty="0"/>
              <a:t>Its validation accuracy ius only 56% but the model accuracy is not the main concern in this work as we are treating CNN as </a:t>
            </a:r>
            <a:r>
              <a:rPr lang="en-SG" dirty="0" err="1"/>
              <a:t>blackbox</a:t>
            </a:r>
            <a:r>
              <a:rPr lang="en-SG" dirty="0"/>
              <a:t> and our focus is on the output of the CNN model</a:t>
            </a:r>
          </a:p>
        </p:txBody>
      </p:sp>
    </p:spTree>
    <p:extLst>
      <p:ext uri="{BB962C8B-B14F-4D97-AF65-F5344CB8AC3E}">
        <p14:creationId xmlns:p14="http://schemas.microsoft.com/office/powerpoint/2010/main" val="4109944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As you can see from the output of CNN, Females have achieved higher accuracy compared to males by 4%.</a:t>
            </a:r>
          </a:p>
          <a:p>
            <a:r>
              <a:rPr lang="en-SG" dirty="0"/>
              <a:t>Also in terms of emotion category, we can see the wide difference of accuracy between genders.</a:t>
            </a:r>
          </a:p>
          <a:p>
            <a:r>
              <a:rPr lang="en-SG" dirty="0"/>
              <a:t>Hence, we would want to find out if gender affects the emotion classifying task by applying the casual model</a:t>
            </a:r>
          </a:p>
        </p:txBody>
      </p:sp>
    </p:spTree>
    <p:extLst>
      <p:ext uri="{BB962C8B-B14F-4D97-AF65-F5344CB8AC3E}">
        <p14:creationId xmlns:p14="http://schemas.microsoft.com/office/powerpoint/2010/main" val="4083160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diagram shows the casual model for the above scenario.</a:t>
            </a:r>
          </a:p>
          <a:p>
            <a:r>
              <a:rPr lang="en-SG" dirty="0"/>
              <a:t>Alpha represents the Gender in binary form, y is the ground truth, and y-hat is the prediction.</a:t>
            </a:r>
          </a:p>
          <a:p>
            <a:r>
              <a:rPr lang="en-SG" dirty="0"/>
              <a:t>We can formulate 2 equation from here for y and y-hat. In ideal situation where there is no bias,</a:t>
            </a:r>
          </a:p>
          <a:p>
            <a:r>
              <a:rPr lang="en-SG" dirty="0"/>
              <a:t>the influence or weightage from Gender, which is represented as Beta, would be 0</a:t>
            </a:r>
          </a:p>
        </p:txBody>
      </p:sp>
    </p:spTree>
    <p:extLst>
      <p:ext uri="{BB962C8B-B14F-4D97-AF65-F5344CB8AC3E}">
        <p14:creationId xmlns:p14="http://schemas.microsoft.com/office/powerpoint/2010/main" val="183596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would need to find out if bias is introduced. This is done by finding the weightage of Gender using casual model. We can compute the p-value of this weightage to evaluate its significance.</a:t>
            </a:r>
          </a:p>
          <a:p>
            <a:r>
              <a:rPr lang="en-SG" dirty="0"/>
              <a:t>In social science, p &lt; 0.05 is used as threshold to evaluate the significance. That being said, when p-value is less than 5%, there is 95% probabilities that the influence from gender as affected the emotion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466277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2F313D80-6365-719A-5300-624D2ED58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2C94721B-520C-9108-5E0D-155DAD7D0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78B95088-AB5A-168D-9412-A8550E796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After detecting bias, we needed an effective way to mitigate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138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developed a debiasing equation to neutralize the influence of gender on the predicted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176315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SoftMax ensured the adjusted probabilities remained valid, summing to 1</a:t>
            </a:r>
          </a:p>
          <a:p>
            <a:r>
              <a:rPr lang="en-SG" dirty="0"/>
              <a:t>Then the emotion with highest probability would be selected to be the dominant emotion</a:t>
            </a:r>
          </a:p>
        </p:txBody>
      </p:sp>
    </p:spTree>
    <p:extLst>
      <p:ext uri="{BB962C8B-B14F-4D97-AF65-F5344CB8AC3E}">
        <p14:creationId xmlns:p14="http://schemas.microsoft.com/office/powerpoint/2010/main" val="282427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This are the contents to go through, focusing on the Bias Detection and Mitigation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Then we can compare the accuracy before and after the bias mitigation</a:t>
            </a:r>
          </a:p>
        </p:txBody>
      </p:sp>
    </p:spTree>
    <p:extLst>
      <p:ext uri="{BB962C8B-B14F-4D97-AF65-F5344CB8AC3E}">
        <p14:creationId xmlns:p14="http://schemas.microsoft.com/office/powerpoint/2010/main" val="933950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C0500591-8366-39A9-0CD5-FC68B261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FB1738AE-D1EB-615E-0576-BEC9D54A4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A11C7A7F-44E5-367D-91FC-D218A85033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379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As you compare the accuracy before and after mitigation technique, we can observe that the gap between genders have decreased for emotions where the bias was significant.</a:t>
            </a:r>
          </a:p>
        </p:txBody>
      </p:sp>
    </p:spTree>
    <p:extLst>
      <p:ext uri="{BB962C8B-B14F-4D97-AF65-F5344CB8AC3E}">
        <p14:creationId xmlns:p14="http://schemas.microsoft.com/office/powerpoint/2010/main" val="1103218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 conclusion, this are the finding from my topic.</a:t>
            </a:r>
          </a:p>
          <a:p>
            <a:r>
              <a:rPr lang="en-SG" dirty="0"/>
              <a:t>The overall accuracy dropped slightly after bias mitigation, but fairness—measured by reduced gender-based accuracy differences—improved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492612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Last but not least, I believe that there can be more improvement to be made.</a:t>
            </a:r>
          </a:p>
          <a:p>
            <a:r>
              <a:rPr lang="en-SG" dirty="0"/>
              <a:t>We can increase the accuracy of the Models to solidify the ground truth and reliability.</a:t>
            </a:r>
          </a:p>
          <a:p>
            <a:r>
              <a:rPr lang="en-SG" dirty="0"/>
              <a:t>Also, we can  experiment with training CNN with debiased images by extracting only outlines of facial attributes to observe fairness </a:t>
            </a:r>
            <a:r>
              <a:rPr lang="en-SG"/>
              <a:t>between gender.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26207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4e6b4d5c31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24e6b4d5c31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Artificial Intelligence used in many sectors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Benefits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Powerful analysis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humans to make decisions easily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Raise concerns: Is AI Fair?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>
          <a:extLst>
            <a:ext uri="{FF2B5EF4-FFF2-40B4-BE49-F238E27FC236}">
              <a16:creationId xmlns:a16="http://schemas.microsoft.com/office/drawing/2014/main" id="{59FAC864-AA6F-770B-D326-9FC52EBD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>
            <a:extLst>
              <a:ext uri="{FF2B5EF4-FFF2-40B4-BE49-F238E27FC236}">
                <a16:creationId xmlns:a16="http://schemas.microsoft.com/office/drawing/2014/main" id="{2E322E5D-D8E8-6587-5116-08A824F8B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>
            <a:extLst>
              <a:ext uri="{FF2B5EF4-FFF2-40B4-BE49-F238E27FC236}">
                <a16:creationId xmlns:a16="http://schemas.microsoft.com/office/drawing/2014/main" id="{949A50B1-0859-C4FF-AA9E-1824B762F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Bias may arise from data collection, algorithm design, and evaluation.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547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>
          <a:extLst>
            <a:ext uri="{FF2B5EF4-FFF2-40B4-BE49-F238E27FC236}">
              <a16:creationId xmlns:a16="http://schemas.microsoft.com/office/drawing/2014/main" id="{8979A8D2-404E-1A02-14CE-889FA6862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>
            <a:extLst>
              <a:ext uri="{FF2B5EF4-FFF2-40B4-BE49-F238E27FC236}">
                <a16:creationId xmlns:a16="http://schemas.microsoft.com/office/drawing/2014/main" id="{29E53760-16FE-298B-32F8-00DE97670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>
            <a:extLst>
              <a:ext uri="{FF2B5EF4-FFF2-40B4-BE49-F238E27FC236}">
                <a16:creationId xmlns:a16="http://schemas.microsoft.com/office/drawing/2014/main" id="{C9B43E6D-B36D-0C06-0C26-AA8D0EAD45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Mitigation approaches happen in 3 main domains.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SG" dirty="0"/>
              <a:t>Adjusting the Dataset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SG" dirty="0"/>
              <a:t>Improving the algorithm design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SG" dirty="0"/>
              <a:t>Altering the 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913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These are some detection and mitigation approaches. </a:t>
            </a:r>
          </a:p>
          <a:p>
            <a:pPr marL="158750" indent="0">
              <a:buNone/>
            </a:pPr>
            <a:r>
              <a:rPr lang="en-SG" dirty="0"/>
              <a:t>My approach uses Professor’s Wendy’s casual model approach in CNN Models</a:t>
            </a:r>
          </a:p>
        </p:txBody>
      </p:sp>
    </p:spTree>
    <p:extLst>
      <p:ext uri="{BB962C8B-B14F-4D97-AF65-F5344CB8AC3E}">
        <p14:creationId xmlns:p14="http://schemas.microsoft.com/office/powerpoint/2010/main" val="931762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 dirty="0"/>
              <a:t>With that context, let’s discuss how the problem is tackled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536722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is the overview of the methodology.</a:t>
            </a:r>
          </a:p>
          <a:p>
            <a:r>
              <a:rPr lang="en-SG" dirty="0"/>
              <a:t>We will utilize FairFace Dataset to classify emotions and search for bias introduced by gender. </a:t>
            </a:r>
          </a:p>
          <a:p>
            <a:r>
              <a:rPr lang="en-SG" dirty="0"/>
              <a:t>Then, we will de-bias the output and evaluate the impact</a:t>
            </a:r>
          </a:p>
        </p:txBody>
      </p:sp>
    </p:spTree>
    <p:extLst>
      <p:ext uri="{BB962C8B-B14F-4D97-AF65-F5344CB8AC3E}">
        <p14:creationId xmlns:p14="http://schemas.microsoft.com/office/powerpoint/2010/main" val="150257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3" name="Google Shape;92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2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5" name="Google Shape;925;p22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5" r:id="rId10"/>
    <p:sldLayoutId id="2147483668" r:id="rId11"/>
    <p:sldLayoutId id="2147483670" r:id="rId12"/>
    <p:sldLayoutId id="2147483676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vcbay.news/2021/03/13/new-york-based-company-hugging-face-secures-usd-40-million-in-its-series-b-roun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49"/>
            <a:ext cx="4882500" cy="1035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IDC8208 Project 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en-SG" dirty="0">
                <a:solidFill>
                  <a:schemeClr val="bg2"/>
                </a:solidFill>
              </a:rPr>
              <a:t>Presenter: Byun Min Sik (Roy)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49" y="816324"/>
            <a:ext cx="6987599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Casual Model </a:t>
            </a:r>
            <a:br>
              <a:rPr lang="en" sz="3200" dirty="0">
                <a:solidFill>
                  <a:schemeClr val="dk2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for </a:t>
            </a:r>
            <a:r>
              <a:rPr lang="en" sz="3200" dirty="0">
                <a:solidFill>
                  <a:schemeClr val="bg2"/>
                </a:solidFill>
              </a:rPr>
              <a:t>Algorithmic Bias </a:t>
            </a:r>
            <a:r>
              <a:rPr lang="en" sz="3200" dirty="0">
                <a:solidFill>
                  <a:schemeClr val="accent1"/>
                </a:solidFill>
              </a:rPr>
              <a:t>Detection</a:t>
            </a:r>
            <a:r>
              <a:rPr lang="en" sz="3200" dirty="0">
                <a:solidFill>
                  <a:schemeClr val="dk1"/>
                </a:solidFill>
              </a:rPr>
              <a:t> and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accent1"/>
                </a:solidFill>
              </a:rPr>
              <a:t>Mitigation</a:t>
            </a:r>
            <a:r>
              <a:rPr lang="en" sz="3200" dirty="0">
                <a:solidFill>
                  <a:schemeClr val="dk1"/>
                </a:solidFill>
              </a:rPr>
              <a:t> in </a:t>
            </a:r>
            <a:r>
              <a:rPr lang="en" sz="3200" dirty="0">
                <a:solidFill>
                  <a:schemeClr val="bg2"/>
                </a:solidFill>
              </a:rPr>
              <a:t>CNN</a:t>
            </a:r>
            <a:endParaRPr sz="3200" dirty="0">
              <a:solidFill>
                <a:schemeClr val="bg2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1CA24ABA-277F-8970-6AFF-537A2E3B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>
            <a:extLst>
              <a:ext uri="{FF2B5EF4-FFF2-40B4-BE49-F238E27FC236}">
                <a16:creationId xmlns:a16="http://schemas.microsoft.com/office/drawing/2014/main" id="{1A6CF43B-136F-0C74-471C-614816A001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85" name="Google Shape;1485;p38">
            <a:extLst>
              <a:ext uri="{FF2B5EF4-FFF2-40B4-BE49-F238E27FC236}">
                <a16:creationId xmlns:a16="http://schemas.microsoft.com/office/drawing/2014/main" id="{19500290-637B-4ACE-AA6F-1367AE6720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of Bias in CNN with Casual Model</a:t>
            </a:r>
            <a:endParaRPr dirty="0"/>
          </a:p>
        </p:txBody>
      </p:sp>
      <p:grpSp>
        <p:nvGrpSpPr>
          <p:cNvPr id="1486" name="Google Shape;1486;p38">
            <a:extLst>
              <a:ext uri="{FF2B5EF4-FFF2-40B4-BE49-F238E27FC236}">
                <a16:creationId xmlns:a16="http://schemas.microsoft.com/office/drawing/2014/main" id="{F04D140A-1E84-438A-3A35-FBD77892B762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C057B423-A2D3-02A0-75FE-DAB262506CF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>
              <a:extLst>
                <a:ext uri="{FF2B5EF4-FFF2-40B4-BE49-F238E27FC236}">
                  <a16:creationId xmlns:a16="http://schemas.microsoft.com/office/drawing/2014/main" id="{DF0F80EB-BB4F-7728-A7A1-BD9869F10C36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2433EC93-6C60-6B5C-F864-F10B1A43C0CF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CDC2888B-0FC6-5D4D-6D24-77BD366E6C1D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5A4CEF48-C8E5-75D2-D3CE-3C08C575D598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>
            <a:extLst>
              <a:ext uri="{FF2B5EF4-FFF2-40B4-BE49-F238E27FC236}">
                <a16:creationId xmlns:a16="http://schemas.microsoft.com/office/drawing/2014/main" id="{DA75E85B-0622-D764-A3AA-9A8C241D1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Bias Detection</a:t>
            </a:r>
            <a:endParaRPr dirty="0"/>
          </a:p>
        </p:txBody>
      </p:sp>
      <p:grpSp>
        <p:nvGrpSpPr>
          <p:cNvPr id="1493" name="Google Shape;1493;p38">
            <a:extLst>
              <a:ext uri="{FF2B5EF4-FFF2-40B4-BE49-F238E27FC236}">
                <a16:creationId xmlns:a16="http://schemas.microsoft.com/office/drawing/2014/main" id="{3E511157-FB25-B4C0-77D9-365F23CDDD6B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C74BA458-B9D5-DAE8-57BA-D3AD3BC4107B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EEFFEB8B-19EE-902A-EC01-0DD3FCFAC4F6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1C71E9FA-0654-FB37-AE2F-27765288CEBA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59488258-27AD-82ED-3B87-8728C1266724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AB8E9A17-727D-279E-A4CE-D3450C5D362C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9B29D5B4-A83F-804D-3CD9-55521C35E57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>
              <a:extLst>
                <a:ext uri="{FF2B5EF4-FFF2-40B4-BE49-F238E27FC236}">
                  <a16:creationId xmlns:a16="http://schemas.microsoft.com/office/drawing/2014/main" id="{527D33B5-3B84-F83C-BA30-86244E0A3B8F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A874EB57-60FE-7832-7CDE-D61EE4500FE0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3A049A89-F13B-C625-C37B-F81897306D3E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5110347B-AE03-D28A-C34C-34FF499B6C03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30DC1AB6-4121-9D55-E926-52839D2B14CF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DB8D15B9-4A94-3DFF-8E13-F420615983C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151E5A79-DC76-F5B0-93E8-ED99291AABB0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993B5ED2-5A5E-E469-BF3C-10819CA84165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>
              <a:extLst>
                <a:ext uri="{FF2B5EF4-FFF2-40B4-BE49-F238E27FC236}">
                  <a16:creationId xmlns:a16="http://schemas.microsoft.com/office/drawing/2014/main" id="{1A34801D-3ECE-5FC3-C709-E794FBF38053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0B50F681-6A5D-E07D-5FE6-7C7D952AE932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DEEA5D6B-BB2F-7237-0789-64637552199F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6F8F0272-D267-9BD9-7F87-EE3358AABDEF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50F5676F-74F2-D93D-A985-13D9371C4E39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E0AFB5A5-3C75-41FC-E18F-7A5B14634DCB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8C075E6C-BEC9-7BAF-B9C5-CA8BE94B482A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3F7ABB4C-3547-0AAA-D0E6-8E0268CB0CE7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>
              <a:extLst>
                <a:ext uri="{FF2B5EF4-FFF2-40B4-BE49-F238E27FC236}">
                  <a16:creationId xmlns:a16="http://schemas.microsoft.com/office/drawing/2014/main" id="{33CABF00-9EBA-23A3-2C56-CD61FD8FF60A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29A1F707-FB26-C095-E07F-B0D09B1274C1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74940535-C7DE-2464-B843-0952041C96B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>
              <a:extLst>
                <a:ext uri="{FF2B5EF4-FFF2-40B4-BE49-F238E27FC236}">
                  <a16:creationId xmlns:a16="http://schemas.microsoft.com/office/drawing/2014/main" id="{F8BF81F1-B98D-A3F2-CABA-ABEE8F02561E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E342C582-BC6C-6A4D-C761-303DB5CF52B3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67F3EE42-C6BB-1C25-8B33-4EEB382106D1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1F9FA9F6-DCB7-F56E-89D0-55C4CEB595CA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>
            <a:extLst>
              <a:ext uri="{FF2B5EF4-FFF2-40B4-BE49-F238E27FC236}">
                <a16:creationId xmlns:a16="http://schemas.microsoft.com/office/drawing/2014/main" id="{6951B3A6-CB11-84C0-73B6-194D5E926F5B}"/>
              </a:ext>
            </a:extLst>
          </p:cNvPr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26329D4A-D4F3-67D6-9F2F-2FB3F55B3035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5664AED4-87D8-3C27-61D0-864AD985AFB5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4E70F2C7-0A13-2082-1F58-E79D4D9333E7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207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44B2D7-AD13-69D5-EF3F-7926401F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1. Data Preparation</a:t>
            </a:r>
          </a:p>
        </p:txBody>
      </p:sp>
      <p:pic>
        <p:nvPicPr>
          <p:cNvPr id="15" name="Picture 14" descr="A yellow emoji with hands on it&#10;&#10;Description automatically generated">
            <a:extLst>
              <a:ext uri="{FF2B5EF4-FFF2-40B4-BE49-F238E27FC236}">
                <a16:creationId xmlns:a16="http://schemas.microsoft.com/office/drawing/2014/main" id="{9FDD87EF-1F29-B24D-8F3E-365229FFA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4255" y="1467174"/>
            <a:ext cx="895803" cy="653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B30E9D-D97C-7020-5485-021EB8BFE35F}"/>
              </a:ext>
            </a:extLst>
          </p:cNvPr>
          <p:cNvSpPr txBox="1"/>
          <p:nvPr/>
        </p:nvSpPr>
        <p:spPr>
          <a:xfrm>
            <a:off x="504749" y="2121110"/>
            <a:ext cx="230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HuggingFaceM4/FairFace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9311851-6FFE-5A5F-CD97-7F5FEC7A5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45764"/>
              </p:ext>
            </p:extLst>
          </p:nvPr>
        </p:nvGraphicFramePr>
        <p:xfrm>
          <a:off x="504749" y="2490257"/>
          <a:ext cx="2421331" cy="989560"/>
        </p:xfrm>
        <a:graphic>
          <a:graphicData uri="http://schemas.openxmlformats.org/drawingml/2006/table">
            <a:tbl>
              <a:tblPr firstRow="1" bandRow="1">
                <a:tableStyleId>{9CD55344-733B-4903-83C7-BDED4A419E73}</a:tableStyleId>
              </a:tblPr>
              <a:tblGrid>
                <a:gridCol w="1132689">
                  <a:extLst>
                    <a:ext uri="{9D8B030D-6E8A-4147-A177-3AD203B41FA5}">
                      <a16:colId xmlns:a16="http://schemas.microsoft.com/office/drawing/2014/main" val="2003951554"/>
                    </a:ext>
                  </a:extLst>
                </a:gridCol>
                <a:gridCol w="1288642">
                  <a:extLst>
                    <a:ext uri="{9D8B030D-6E8A-4147-A177-3AD203B41FA5}">
                      <a16:colId xmlns:a16="http://schemas.microsoft.com/office/drawing/2014/main" val="2938688928"/>
                    </a:ext>
                  </a:extLst>
                </a:gridCol>
              </a:tblGrid>
              <a:tr h="292068">
                <a:tc>
                  <a:txBody>
                    <a:bodyPr/>
                    <a:lstStyle/>
                    <a:p>
                      <a:r>
                        <a:rPr lang="en-SG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No. of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731533"/>
                  </a:ext>
                </a:extLst>
              </a:tr>
              <a:tr h="292068">
                <a:tc>
                  <a:txBody>
                    <a:bodyPr/>
                    <a:lstStyle/>
                    <a:p>
                      <a:r>
                        <a:rPr lang="en-SG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86.7k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86603"/>
                  </a:ext>
                </a:extLst>
              </a:tr>
              <a:tr h="379960">
                <a:tc>
                  <a:txBody>
                    <a:bodyPr/>
                    <a:lstStyle/>
                    <a:p>
                      <a:r>
                        <a:rPr lang="en-SG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15501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D2502FD-83F7-2DDC-6A10-2A9315BDA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9" y="3547131"/>
            <a:ext cx="4002651" cy="115728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121D517-E2A9-8484-3D10-B9480FEC3DC0}"/>
              </a:ext>
            </a:extLst>
          </p:cNvPr>
          <p:cNvSpPr/>
          <p:nvPr/>
        </p:nvSpPr>
        <p:spPr>
          <a:xfrm>
            <a:off x="4507400" y="1331156"/>
            <a:ext cx="1448410" cy="8456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DeepFace</a:t>
            </a:r>
          </a:p>
          <a:p>
            <a:pPr algn="ctr"/>
            <a:r>
              <a:rPr lang="en-SG" sz="1050" dirty="0"/>
              <a:t>Pre-trained Model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2B7C7FF-0A1B-036E-F613-6446BB3D1886}"/>
              </a:ext>
            </a:extLst>
          </p:cNvPr>
          <p:cNvSpPr/>
          <p:nvPr/>
        </p:nvSpPr>
        <p:spPr>
          <a:xfrm rot="20192799">
            <a:off x="3376916" y="1771673"/>
            <a:ext cx="804672" cy="36573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D0A9828-9825-34F3-5321-35203C9C2651}"/>
              </a:ext>
            </a:extLst>
          </p:cNvPr>
          <p:cNvSpPr/>
          <p:nvPr/>
        </p:nvSpPr>
        <p:spPr>
          <a:xfrm rot="2845652">
            <a:off x="6031930" y="2113717"/>
            <a:ext cx="804672" cy="36573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1A1459-F82B-EE99-65B3-A1821E4A7074}"/>
              </a:ext>
            </a:extLst>
          </p:cNvPr>
          <p:cNvSpPr txBox="1"/>
          <p:nvPr/>
        </p:nvSpPr>
        <p:spPr>
          <a:xfrm>
            <a:off x="6073144" y="3479817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Ground Truth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D173C74-CDD2-9C06-1BBC-C7C5E3599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925" y="2701020"/>
            <a:ext cx="4409896" cy="757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96726D-0CEA-2AD6-F027-B110CF07F903}"/>
              </a:ext>
            </a:extLst>
          </p:cNvPr>
          <p:cNvSpPr txBox="1"/>
          <p:nvPr/>
        </p:nvSpPr>
        <p:spPr>
          <a:xfrm>
            <a:off x="7184558" y="4125775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Male: 53%</a:t>
            </a:r>
          </a:p>
          <a:p>
            <a:r>
              <a:rPr lang="en-SG" dirty="0"/>
              <a:t>Female: 47%</a:t>
            </a:r>
          </a:p>
        </p:txBody>
      </p:sp>
    </p:spTree>
    <p:extLst>
      <p:ext uri="{BB962C8B-B14F-4D97-AF65-F5344CB8AC3E}">
        <p14:creationId xmlns:p14="http://schemas.microsoft.com/office/powerpoint/2010/main" val="103641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FB19-363E-55C0-7F09-29D11652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 Split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EFA3B-72C0-66B9-8546-40B8EBC34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48335"/>
            <a:ext cx="3076590" cy="277977"/>
          </a:xfrm>
        </p:spPr>
        <p:txBody>
          <a:bodyPr/>
          <a:lstStyle/>
          <a:p>
            <a:pPr marL="139700" indent="0">
              <a:buNone/>
            </a:pPr>
            <a:r>
              <a:rPr lang="en-SG" dirty="0"/>
              <a:t>Validation Dataset Split 0.5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EED4-C0C9-D999-081E-78FEFDAF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926325"/>
              </p:ext>
            </p:extLst>
          </p:nvPr>
        </p:nvGraphicFramePr>
        <p:xfrm>
          <a:off x="720000" y="2107087"/>
          <a:ext cx="3076590" cy="153220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191435">
                  <a:extLst>
                    <a:ext uri="{9D8B030D-6E8A-4147-A177-3AD203B41FA5}">
                      <a16:colId xmlns:a16="http://schemas.microsoft.com/office/drawing/2014/main" val="4190662757"/>
                    </a:ext>
                  </a:extLst>
                </a:gridCol>
                <a:gridCol w="806424">
                  <a:extLst>
                    <a:ext uri="{9D8B030D-6E8A-4147-A177-3AD203B41FA5}">
                      <a16:colId xmlns:a16="http://schemas.microsoft.com/office/drawing/2014/main" val="3201837529"/>
                    </a:ext>
                  </a:extLst>
                </a:gridCol>
                <a:gridCol w="1078731">
                  <a:extLst>
                    <a:ext uri="{9D8B030D-6E8A-4147-A177-3AD203B41FA5}">
                      <a16:colId xmlns:a16="http://schemas.microsoft.com/office/drawing/2014/main" val="3814542962"/>
                    </a:ext>
                  </a:extLst>
                </a:gridCol>
              </a:tblGrid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effectLst/>
                        </a:rPr>
                        <a:t>Dataset Component</a:t>
                      </a:r>
                      <a:endParaRPr lang="en-SG" sz="75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effectLst/>
                        </a:rPr>
                        <a:t>Size (rows)</a:t>
                      </a:r>
                      <a:endParaRPr lang="en-SG" sz="75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effectLst/>
                        </a:rPr>
                        <a:t>Description</a:t>
                      </a:r>
                      <a:endParaRPr lang="en-SG" sz="75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1814636"/>
                  </a:ext>
                </a:extLst>
              </a:tr>
              <a:tr h="239561">
                <a:tc>
                  <a:txBody>
                    <a:bodyPr/>
                    <a:lstStyle/>
                    <a:p>
                      <a:pPr algn="just"/>
                      <a:r>
                        <a:rPr lang="en-US" sz="800" dirty="0">
                          <a:effectLst/>
                        </a:rPr>
                        <a:t>Training Dataset</a:t>
                      </a:r>
                      <a:endParaRPr lang="en-SG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800">
                          <a:effectLst/>
                        </a:rPr>
                        <a:t>86,744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800" dirty="0">
                          <a:effectLst/>
                        </a:rPr>
                        <a:t>Used to train the emotion classifier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7373814"/>
                  </a:ext>
                </a:extLst>
              </a:tr>
              <a:tr h="239561">
                <a:tc>
                  <a:txBody>
                    <a:bodyPr/>
                    <a:lstStyle/>
                    <a:p>
                      <a:pPr algn="just"/>
                      <a:r>
                        <a:rPr lang="en-US" sz="800" dirty="0">
                          <a:effectLst/>
                        </a:rPr>
                        <a:t>Validation Dataset</a:t>
                      </a:r>
                      <a:endParaRPr lang="en-SG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800">
                          <a:effectLst/>
                        </a:rPr>
                        <a:t>5477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800">
                          <a:effectLst/>
                        </a:rPr>
                        <a:t>Used for validation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9096523"/>
                  </a:ext>
                </a:extLst>
              </a:tr>
              <a:tr h="419953">
                <a:tc>
                  <a:txBody>
                    <a:bodyPr/>
                    <a:lstStyle/>
                    <a:p>
                      <a:pPr algn="just"/>
                      <a:r>
                        <a:rPr lang="en-US" sz="800" dirty="0">
                          <a:effectLst/>
                        </a:rPr>
                        <a:t>Test Dataset</a:t>
                      </a:r>
                      <a:endParaRPr lang="en-SG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800" dirty="0">
                          <a:effectLst/>
                        </a:rPr>
                        <a:t>5477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800" dirty="0">
                          <a:effectLst/>
                        </a:rPr>
                        <a:t>Used to evaluate and predict emotion classification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1920038"/>
                  </a:ext>
                </a:extLst>
              </a:tr>
              <a:tr h="479121">
                <a:tc>
                  <a:txBody>
                    <a:bodyPr/>
                    <a:lstStyle/>
                    <a:p>
                      <a:pPr algn="just"/>
                      <a:r>
                        <a:rPr lang="en-US" sz="800" dirty="0">
                          <a:effectLst/>
                        </a:rPr>
                        <a:t>Combined Dataset</a:t>
                      </a:r>
                      <a:endParaRPr lang="en-SG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800" dirty="0">
                          <a:effectLst/>
                        </a:rPr>
                        <a:t>97,698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800" dirty="0">
                          <a:effectLst/>
                        </a:rPr>
                        <a:t>Unified dataset used for emotion labeling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0813891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D46AD2E8-2879-FB69-7FC3-048F333E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08" y="1082650"/>
            <a:ext cx="3714742" cy="376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09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084F-08F2-6949-9CC0-6D86A125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3. Train Custom CNN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7159EDB-6DF7-16A3-2382-9B511DD4B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27379"/>
            <a:ext cx="3089910" cy="3912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3E09B-BACD-FD11-9D63-A15CB9F6DBD1}"/>
              </a:ext>
            </a:extLst>
          </p:cNvPr>
          <p:cNvSpPr txBox="1"/>
          <p:nvPr/>
        </p:nvSpPr>
        <p:spPr>
          <a:xfrm>
            <a:off x="3942893" y="1127379"/>
            <a:ext cx="19543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Learning Rate: </a:t>
            </a:r>
            <a:r>
              <a:rPr lang="en-SG" b="0" dirty="0">
                <a:solidFill>
                  <a:schemeClr val="bg2"/>
                </a:solidFill>
                <a:effectLst/>
                <a:latin typeface="+mn-lt"/>
              </a:rPr>
              <a:t>0.0001</a:t>
            </a:r>
          </a:p>
          <a:p>
            <a:r>
              <a:rPr lang="en-SG" dirty="0"/>
              <a:t>Epochs: </a:t>
            </a:r>
            <a:r>
              <a:rPr lang="en-SG" dirty="0">
                <a:solidFill>
                  <a:schemeClr val="bg2"/>
                </a:solidFill>
              </a:rPr>
              <a:t>10</a:t>
            </a:r>
          </a:p>
          <a:p>
            <a:r>
              <a:rPr lang="en-SG" dirty="0">
                <a:solidFill>
                  <a:schemeClr val="tx1"/>
                </a:solidFill>
              </a:rPr>
              <a:t>Optimizer: </a:t>
            </a:r>
            <a:r>
              <a:rPr lang="en-SG" dirty="0">
                <a:solidFill>
                  <a:schemeClr val="bg2"/>
                </a:solidFill>
              </a:rPr>
              <a:t>Adam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A6EBC-C31C-4883-E6B7-D4AEA1980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893" y="1960145"/>
            <a:ext cx="4769510" cy="177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3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7E5B-8947-EF68-3DF2-49E03498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4. Output from Customized CNN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E39BA8-C744-86DF-F9A3-E1B2789E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" y="2229988"/>
            <a:ext cx="2140650" cy="169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47DDE9-9729-1D67-03E4-70E4E12AF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4" y="1807806"/>
            <a:ext cx="2017179" cy="316024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14A781F2-DE6B-C8A4-997D-299FF8320A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1750" y="571500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8218B40A-E220-6A33-565F-7D766F52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38907" y="1878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D0CA8-A1E8-4E37-20A6-8CC9DDB11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774" y="1162616"/>
            <a:ext cx="3303226" cy="3303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AE8CE-872B-45FE-30B9-53DE1A65E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0" y="1993201"/>
            <a:ext cx="2449373" cy="1931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632A77-BD27-4E44-56A9-720ECD6433A6}"/>
              </a:ext>
            </a:extLst>
          </p:cNvPr>
          <p:cNvSpPr txBox="1"/>
          <p:nvPr/>
        </p:nvSpPr>
        <p:spPr>
          <a:xfrm>
            <a:off x="720000" y="264097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60.48%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9D767-665C-2B2E-96AB-37791E743AEB}"/>
              </a:ext>
            </a:extLst>
          </p:cNvPr>
          <p:cNvSpPr txBox="1"/>
          <p:nvPr/>
        </p:nvSpPr>
        <p:spPr>
          <a:xfrm>
            <a:off x="1697127" y="2651082"/>
            <a:ext cx="79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56.28%</a:t>
            </a:r>
          </a:p>
        </p:txBody>
      </p:sp>
    </p:spTree>
    <p:extLst>
      <p:ext uri="{BB962C8B-B14F-4D97-AF65-F5344CB8AC3E}">
        <p14:creationId xmlns:p14="http://schemas.microsoft.com/office/powerpoint/2010/main" val="391033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8DCD5-D9DE-6DE3-48D9-B3B3A26E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5. Casual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FD2E0-0B38-0213-558B-5F8284DC1293}"/>
                  </a:ext>
                </a:extLst>
              </p:cNvPr>
              <p:cNvSpPr txBox="1"/>
              <p:nvPr/>
            </p:nvSpPr>
            <p:spPr>
              <a:xfrm>
                <a:off x="879247" y="1640905"/>
                <a:ext cx="236034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SG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SG" dirty="0">
                    <a:ea typeface="Cambria Math" panose="02040503050406030204" pitchFamily="18" charset="0"/>
                  </a:rPr>
                  <a:t> </a:t>
                </a:r>
                <a:r>
                  <a:rPr lang="en-SG" dirty="0" err="1">
                    <a:ea typeface="Cambria Math" panose="02040503050406030204" pitchFamily="18" charset="0"/>
                  </a:rPr>
                  <a:t>gender_binary</a:t>
                </a:r>
                <a:r>
                  <a:rPr lang="en-SG" dirty="0">
                    <a:ea typeface="Cambria Math" panose="02040503050406030204" pitchFamily="18" charset="0"/>
                  </a:rPr>
                  <a:t> (M:1, F:0)</a:t>
                </a:r>
              </a:p>
              <a:p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dirty="0">
                    <a:ea typeface="Cambria Math" panose="02040503050406030204" pitchFamily="18" charset="0"/>
                  </a:rPr>
                  <a:t>: true_{emotion}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SG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pred_{emotion}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FD2E0-0B38-0213-558B-5F8284DC1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47" y="1640905"/>
                <a:ext cx="2360346" cy="738664"/>
              </a:xfrm>
              <a:prstGeom prst="rect">
                <a:avLst/>
              </a:prstGeom>
              <a:blipFill>
                <a:blip r:embed="rId3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04B713-4FE1-482A-57D3-2FABD8016A98}"/>
                  </a:ext>
                </a:extLst>
              </p:cNvPr>
              <p:cNvSpPr txBox="1"/>
              <p:nvPr/>
            </p:nvSpPr>
            <p:spPr>
              <a:xfrm>
                <a:off x="879247" y="3059682"/>
                <a:ext cx="2614818" cy="32476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04B713-4FE1-482A-57D3-2FABD801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47" y="3059682"/>
                <a:ext cx="2614818" cy="324769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0E1C79-1C11-EE0D-7C0B-F04B6A2D6F23}"/>
                  </a:ext>
                </a:extLst>
              </p:cNvPr>
              <p:cNvSpPr txBox="1"/>
              <p:nvPr/>
            </p:nvSpPr>
            <p:spPr>
              <a:xfrm>
                <a:off x="879247" y="3384451"/>
                <a:ext cx="1950855" cy="32476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0E1C79-1C11-EE0D-7C0B-F04B6A2D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47" y="3384451"/>
                <a:ext cx="1950855" cy="324769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diagram of a algorithm&#10;&#10;Description automatically generated">
            <a:extLst>
              <a:ext uri="{FF2B5EF4-FFF2-40B4-BE49-F238E27FC236}">
                <a16:creationId xmlns:a16="http://schemas.microsoft.com/office/drawing/2014/main" id="{656DBE53-2AFF-0023-B0C4-20C1A23A3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374" y="1153751"/>
            <a:ext cx="5163271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7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08A5-21EB-6F5D-5305-BAD7197F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6. Detecting Bias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E07A4-555F-6A4C-D3F8-B33FFA1BAB5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92404" y="1139551"/>
                <a:ext cx="6215481" cy="411300"/>
              </a:xfrm>
            </p:spPr>
            <p:txBody>
              <a:bodyPr/>
              <a:lstStyle/>
              <a:p>
                <a:pPr marL="425450" indent="-285750">
                  <a:buFont typeface="Arial" panose="020B0604020202020204" pitchFamily="34" charset="0"/>
                  <a:buChar char="•"/>
                </a:pPr>
                <a:r>
                  <a:rPr lang="en-SG" dirty="0"/>
                  <a:t>Significance (p-value)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SG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SG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E07A4-555F-6A4C-D3F8-B33FFA1BA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2404" y="1139551"/>
                <a:ext cx="6215481" cy="411300"/>
              </a:xfrm>
              <a:blipFill>
                <a:blip r:embed="rId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07FD0-1CF6-2A90-8353-B21FCD74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50420"/>
              </p:ext>
            </p:extLst>
          </p:nvPr>
        </p:nvGraphicFramePr>
        <p:xfrm>
          <a:off x="1597153" y="1643445"/>
          <a:ext cx="5469331" cy="25298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41716">
                  <a:extLst>
                    <a:ext uri="{9D8B030D-6E8A-4147-A177-3AD203B41FA5}">
                      <a16:colId xmlns:a16="http://schemas.microsoft.com/office/drawing/2014/main" val="2887054089"/>
                    </a:ext>
                  </a:extLst>
                </a:gridCol>
                <a:gridCol w="2204505">
                  <a:extLst>
                    <a:ext uri="{9D8B030D-6E8A-4147-A177-3AD203B41FA5}">
                      <a16:colId xmlns:a16="http://schemas.microsoft.com/office/drawing/2014/main" val="3748166231"/>
                    </a:ext>
                  </a:extLst>
                </a:gridCol>
                <a:gridCol w="1823110">
                  <a:extLst>
                    <a:ext uri="{9D8B030D-6E8A-4147-A177-3AD203B41FA5}">
                      <a16:colId xmlns:a16="http://schemas.microsoft.com/office/drawing/2014/main" val="10481237"/>
                    </a:ext>
                  </a:extLst>
                </a:gridCol>
              </a:tblGrid>
              <a:tr h="148880">
                <a:tc>
                  <a:txBody>
                    <a:bodyPr/>
                    <a:lstStyle/>
                    <a:p>
                      <a:r>
                        <a:rPr lang="en-SG" dirty="0"/>
                        <a:t>Emotions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9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 dirty="0"/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>
                          <a:effectLst/>
                        </a:rPr>
                        <a:t>0.026932053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0.000000e+00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74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-0.05772604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>
                          <a:effectLst/>
                        </a:rPr>
                        <a:t>-8.945242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88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0.17837000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b="0" i="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2.643155e-09</a:t>
                      </a:r>
                      <a:endParaRPr lang="en-S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864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0.0001316176</a:t>
                      </a:r>
                      <a:endParaRPr lang="en-S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>
                          <a:effectLst/>
                        </a:rPr>
                        <a:t>0.9561599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872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 dirty="0"/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>
                          <a:effectLst/>
                        </a:rPr>
                        <a:t>2.648490e-04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>
                          <a:effectLst/>
                        </a:rPr>
                        <a:t>1.600250e-03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527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0.05390080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>
                          <a:effectLst/>
                        </a:rPr>
                        <a:t>0.000000e+00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8168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9B4C78-6FB0-2134-8BA2-D5155883544D}"/>
              </a:ext>
            </a:extLst>
          </p:cNvPr>
          <p:cNvSpPr txBox="1"/>
          <p:nvPr/>
        </p:nvSpPr>
        <p:spPr>
          <a:xfrm>
            <a:off x="4440327" y="4390698"/>
            <a:ext cx="389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P-value &lt; 0.05: Significant </a:t>
            </a:r>
            <a:r>
              <a:rPr lang="en-SG" dirty="0">
                <a:sym typeface="Symbol" panose="05050102010706020507" pitchFamily="18" charset="2"/>
              </a:rPr>
              <a:t></a:t>
            </a:r>
            <a:r>
              <a:rPr lang="en-SG" dirty="0"/>
              <a:t> </a:t>
            </a:r>
            <a:r>
              <a:rPr lang="en-SG" b="1" dirty="0">
                <a:solidFill>
                  <a:schemeClr val="tx2"/>
                </a:solidFill>
              </a:rPr>
              <a:t>Bias Introduced</a:t>
            </a:r>
          </a:p>
        </p:txBody>
      </p:sp>
    </p:spTree>
    <p:extLst>
      <p:ext uri="{BB962C8B-B14F-4D97-AF65-F5344CB8AC3E}">
        <p14:creationId xmlns:p14="http://schemas.microsoft.com/office/powerpoint/2010/main" val="80334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F0BEF1A5-9CD0-0184-1AD2-9C8EFB1B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>
            <a:extLst>
              <a:ext uri="{FF2B5EF4-FFF2-40B4-BE49-F238E27FC236}">
                <a16:creationId xmlns:a16="http://schemas.microsoft.com/office/drawing/2014/main" id="{DAD13CC4-F11A-18BC-DD0C-55AE5BE1E92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5" name="Google Shape;1485;p38">
                <a:extLst>
                  <a:ext uri="{FF2B5EF4-FFF2-40B4-BE49-F238E27FC236}">
                    <a16:creationId xmlns:a16="http://schemas.microsoft.com/office/drawing/2014/main" id="{86A26ADF-A3C0-E078-1D21-2C9C8715B2D3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000" y="3252375"/>
                <a:ext cx="5598000" cy="457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Mitigation by De-biasing influence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485" name="Google Shape;1485;p38">
                <a:extLst>
                  <a:ext uri="{FF2B5EF4-FFF2-40B4-BE49-F238E27FC236}">
                    <a16:creationId xmlns:a16="http://schemas.microsoft.com/office/drawing/2014/main" id="{86A26ADF-A3C0-E078-1D21-2C9C8715B2D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000" y="3252375"/>
                <a:ext cx="5598000" cy="457800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86" name="Google Shape;1486;p38">
            <a:extLst>
              <a:ext uri="{FF2B5EF4-FFF2-40B4-BE49-F238E27FC236}">
                <a16:creationId xmlns:a16="http://schemas.microsoft.com/office/drawing/2014/main" id="{BC90470E-D83F-5A24-E9DC-CFB5A1CCCBB6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C9657CFC-8EA1-55C4-305A-BDBA7D98A95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>
              <a:extLst>
                <a:ext uri="{FF2B5EF4-FFF2-40B4-BE49-F238E27FC236}">
                  <a16:creationId xmlns:a16="http://schemas.microsoft.com/office/drawing/2014/main" id="{295F63DF-A129-2E50-FF3F-F03816930DD2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DCA61CAC-3C64-BAB5-B3D8-670525AE157F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64584162-B2C1-39DF-ADEB-84015B244FEF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B9383A24-2BDB-46A3-4CA4-F7A3CB058106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>
            <a:extLst>
              <a:ext uri="{FF2B5EF4-FFF2-40B4-BE49-F238E27FC236}">
                <a16:creationId xmlns:a16="http://schemas.microsoft.com/office/drawing/2014/main" id="{E755AFD3-D9F3-B301-E553-95A93EB3A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9555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Bias Mitigation</a:t>
            </a:r>
            <a:endParaRPr dirty="0"/>
          </a:p>
        </p:txBody>
      </p:sp>
      <p:grpSp>
        <p:nvGrpSpPr>
          <p:cNvPr id="1493" name="Google Shape;1493;p38">
            <a:extLst>
              <a:ext uri="{FF2B5EF4-FFF2-40B4-BE49-F238E27FC236}">
                <a16:creationId xmlns:a16="http://schemas.microsoft.com/office/drawing/2014/main" id="{404F8F5E-0754-B35C-8BE5-EB9839E98277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AA0C7FA8-ADC1-B343-BCF9-56808FC78666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53F8890A-6271-D55A-15DD-A94CAED8F1ED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CC402599-B07C-3F44-746E-09BF547CBE3C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4CA6A723-0254-6760-E0AC-0A71D2A4AAEB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8D57BCA4-13D1-701A-82CC-25F074A41BE6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493EA38A-8ADC-2F00-6C06-ED7CA2FB22C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>
              <a:extLst>
                <a:ext uri="{FF2B5EF4-FFF2-40B4-BE49-F238E27FC236}">
                  <a16:creationId xmlns:a16="http://schemas.microsoft.com/office/drawing/2014/main" id="{B2A566EA-6138-28E6-A856-EF9CA05DC7A1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15BA0546-906E-D429-415D-FD0B2CBEC6ED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A7EA98DB-6B52-70D3-1B72-1B1DAD3E64EF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8EEC7EE2-28AE-EA6E-8AE7-4EA41B6A2334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83F8349B-9092-84D4-7485-F34F558EABD6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DB885BE8-2476-7A5A-603F-E7200BB4427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9CD3FF4F-C065-1FB5-6137-E3E39B56FE44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9A4B89E1-8B0F-CAD1-EF9C-2B3B23E705D1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>
              <a:extLst>
                <a:ext uri="{FF2B5EF4-FFF2-40B4-BE49-F238E27FC236}">
                  <a16:creationId xmlns:a16="http://schemas.microsoft.com/office/drawing/2014/main" id="{01195798-576C-DA37-2756-4006316B9476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641CEBD0-6245-9468-E4A2-C80CBDB0B8CD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51828C9C-43CF-15DD-C7DE-714564303C48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A51D0C4F-1392-C68C-3BBC-8A5BA01230CE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6A38695E-115F-2C5A-2640-B90A940CF779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6B0F3EE5-CF97-E5CA-1B7D-4AAFABE6A5CE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F42C6549-34C7-95F5-1504-A4FBEB29DBB7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DA0E0F70-3801-F305-7824-182426714E2B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>
              <a:extLst>
                <a:ext uri="{FF2B5EF4-FFF2-40B4-BE49-F238E27FC236}">
                  <a16:creationId xmlns:a16="http://schemas.microsoft.com/office/drawing/2014/main" id="{556D51DD-0497-06D9-B9C9-B2919C0E9636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BE2B6094-F961-814E-778F-F5130386BD25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FE5872EF-A848-2F33-95A2-122B979A8ED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>
              <a:extLst>
                <a:ext uri="{FF2B5EF4-FFF2-40B4-BE49-F238E27FC236}">
                  <a16:creationId xmlns:a16="http://schemas.microsoft.com/office/drawing/2014/main" id="{77845587-7DEB-BCF0-4746-A5003AD93586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BD3A2802-A917-831C-DC15-86C2D863F840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012CEB39-CDFD-F208-A96E-D355470EA35A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F91E804E-64CE-D13B-857B-81BB994CB911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>
            <a:extLst>
              <a:ext uri="{FF2B5EF4-FFF2-40B4-BE49-F238E27FC236}">
                <a16:creationId xmlns:a16="http://schemas.microsoft.com/office/drawing/2014/main" id="{06D86433-F4DE-D551-37BF-4B87ED833649}"/>
              </a:ext>
            </a:extLst>
          </p:cNvPr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2A9B7001-C569-4F2C-826B-12245D13EBB4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11598B5A-1988-2A04-CC99-7DDB079885FB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58A55FEB-F12C-36ED-C29E-16FA896FFF35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4629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25374A3-60A7-2787-453C-0A98CFBF8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SG" dirty="0"/>
                  <a:t>1. Removing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SG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SG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SG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1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sub>
                    </m:sSub>
                    <m:r>
                      <a:rPr lang="en-SG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to find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25374A3-60A7-2787-453C-0A98CFBF8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20" t="-5319" b="-361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3C799A-CA31-C99C-11BB-7FA8DB70D89E}"/>
                  </a:ext>
                </a:extLst>
              </p:cNvPr>
              <p:cNvSpPr txBox="1"/>
              <p:nvPr/>
            </p:nvSpPr>
            <p:spPr>
              <a:xfrm>
                <a:off x="1075050" y="2409365"/>
                <a:ext cx="2567178" cy="32476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3C799A-CA31-C99C-11BB-7FA8DB70D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0" y="2409365"/>
                <a:ext cx="2567178" cy="324769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D92D48-C176-2AA5-0AF0-3BB2EA32634A}"/>
                  </a:ext>
                </a:extLst>
              </p:cNvPr>
              <p:cNvSpPr txBox="1"/>
              <p:nvPr/>
            </p:nvSpPr>
            <p:spPr>
              <a:xfrm>
                <a:off x="1075050" y="1614456"/>
                <a:ext cx="1963999" cy="32476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acc>
                            <m:accPr>
                              <m:chr m:val="̂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D92D48-C176-2AA5-0AF0-3BB2EA326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0" y="1614456"/>
                <a:ext cx="1963999" cy="324769"/>
              </a:xfrm>
              <a:prstGeom prst="rect">
                <a:avLst/>
              </a:prstGeom>
              <a:blipFill>
                <a:blip r:embed="rId5"/>
                <a:stretch>
                  <a:fillRect r="-3096" b="-377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6DF6F3A-1E09-B595-4BB6-119E9F089D03}"/>
              </a:ext>
            </a:extLst>
          </p:cNvPr>
          <p:cNvSpPr txBox="1"/>
          <p:nvPr/>
        </p:nvSpPr>
        <p:spPr>
          <a:xfrm>
            <a:off x="1075050" y="1326241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Ideal </a:t>
            </a:r>
            <a:r>
              <a:rPr lang="en-SG" i="1" dirty="0">
                <a:solidFill>
                  <a:schemeClr val="bg2"/>
                </a:solidFill>
              </a:rPr>
              <a:t>de-biased</a:t>
            </a:r>
            <a:r>
              <a:rPr lang="en-SG" dirty="0"/>
              <a:t> predicted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C83FC-50EB-08E2-E1E1-0314EE1B9D61}"/>
              </a:ext>
            </a:extLst>
          </p:cNvPr>
          <p:cNvSpPr txBox="1"/>
          <p:nvPr/>
        </p:nvSpPr>
        <p:spPr>
          <a:xfrm>
            <a:off x="1075050" y="2105006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Current equation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2855C-3F80-687F-4D6F-20CB3ECE23EE}"/>
              </a:ext>
            </a:extLst>
          </p:cNvPr>
          <p:cNvSpPr txBox="1"/>
          <p:nvPr/>
        </p:nvSpPr>
        <p:spPr>
          <a:xfrm>
            <a:off x="1075050" y="2880353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Remove the influence from Gender attribute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6331EF-6B84-0296-406F-7F185508D7FE}"/>
                  </a:ext>
                </a:extLst>
              </p:cNvPr>
              <p:cNvSpPr txBox="1"/>
              <p:nvPr/>
            </p:nvSpPr>
            <p:spPr>
              <a:xfrm>
                <a:off x="1075050" y="3195144"/>
                <a:ext cx="1346281" cy="32476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SG" dirty="0"/>
                  <a:t> -</a:t>
                </a:r>
                <a:r>
                  <a:rPr lang="en-S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S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SG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en-SG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SG" dirty="0">
                    <a:solidFill>
                      <a:schemeClr val="tx1"/>
                    </a:solidFill>
                  </a:rPr>
                  <a:t> </a:t>
                </a:r>
                <a:endParaRPr lang="en-S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6331EF-6B84-0296-406F-7F185508D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0" y="3195144"/>
                <a:ext cx="1346281" cy="324769"/>
              </a:xfrm>
              <a:prstGeom prst="rect">
                <a:avLst/>
              </a:prstGeom>
              <a:blipFill>
                <a:blip r:embed="rId6"/>
                <a:stretch>
                  <a:fillRect t="-1887" b="-150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0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51B2-C3F9-F892-C1C8-5AA77D569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04B387-0323-CA7A-D7F8-6571FD8A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926566" cy="572700"/>
          </a:xfrm>
        </p:spPr>
        <p:txBody>
          <a:bodyPr/>
          <a:lstStyle/>
          <a:p>
            <a:r>
              <a:rPr lang="en-SG" dirty="0"/>
              <a:t>2. Re-normalization using SoftMax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24830-73C4-60BE-1CDE-2979B400B7C2}"/>
              </a:ext>
            </a:extLst>
          </p:cNvPr>
          <p:cNvSpPr txBox="1"/>
          <p:nvPr/>
        </p:nvSpPr>
        <p:spPr>
          <a:xfrm>
            <a:off x="720000" y="1311157"/>
            <a:ext cx="6653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Apply the </a:t>
            </a:r>
            <a:r>
              <a:rPr lang="en-SG" dirty="0">
                <a:solidFill>
                  <a:schemeClr val="accent1"/>
                </a:solidFill>
              </a:rPr>
              <a:t>SoftMax function </a:t>
            </a:r>
            <a:r>
              <a:rPr lang="en-SG" dirty="0"/>
              <a:t>to the adjusted logits to obtain adjusted probabilities that sum to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BE299-20A8-A71C-06A3-4AB1469A012E}"/>
                  </a:ext>
                </a:extLst>
              </p:cNvPr>
              <p:cNvSpPr txBox="1"/>
              <p:nvPr/>
            </p:nvSpPr>
            <p:spPr>
              <a:xfrm>
                <a:off x="3230355" y="2268814"/>
                <a:ext cx="1633011" cy="605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SG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𝑙𝑜𝑔𝑖𝑡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𝑎𝑑𝑗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𝑙𝑜𝑔𝑖𝑡</m:t>
                                      </m:r>
                                    </m:e>
                                    <m: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𝑎𝑑𝑗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BBE299-20A8-A71C-06A3-4AB1469A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55" y="2268814"/>
                <a:ext cx="1633011" cy="605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6F04B2-B855-3493-545C-6E6E7E4C858D}"/>
                  </a:ext>
                </a:extLst>
              </p:cNvPr>
              <p:cNvSpPr txBox="1"/>
              <p:nvPr/>
            </p:nvSpPr>
            <p:spPr>
              <a:xfrm>
                <a:off x="720000" y="1834377"/>
                <a:ext cx="3381178" cy="311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SG" dirty="0"/>
                  <a:t> = adjusted probabilities for emotion,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SG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6F04B2-B855-3493-545C-6E6E7E4C8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834377"/>
                <a:ext cx="3381178" cy="311688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62E5E29-615D-DBA6-ACE8-AA1AAC26D7C2}"/>
              </a:ext>
            </a:extLst>
          </p:cNvPr>
          <p:cNvSpPr txBox="1"/>
          <p:nvPr/>
        </p:nvSpPr>
        <p:spPr>
          <a:xfrm>
            <a:off x="720000" y="3250453"/>
            <a:ext cx="5808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For each data point, determine the emotion with the highest adjusted probability: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208B3C-CE58-3F58-B4F3-844689DA626D}"/>
                  </a:ext>
                </a:extLst>
              </p:cNvPr>
              <p:cNvSpPr txBox="1"/>
              <p:nvPr/>
            </p:nvSpPr>
            <p:spPr>
              <a:xfrm>
                <a:off x="2070439" y="3872730"/>
                <a:ext cx="3107389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𝑃𝑟𝑒𝑑𝑖𝑐𝑡𝑒𝑑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𝐸𝑚𝑜𝑡𝑖𝑜𝑛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208B3C-CE58-3F58-B4F3-844689DA6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39" y="3872730"/>
                <a:ext cx="3107389" cy="383054"/>
              </a:xfrm>
              <a:prstGeom prst="rect">
                <a:avLst/>
              </a:prstGeom>
              <a:blipFill>
                <a:blip r:embed="rId5"/>
                <a:stretch>
                  <a:fillRect t="-3175" r="-31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7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76" name="Google Shape;1476;p37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Bias Detection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Bias Mitigation</a:t>
            </a:r>
            <a:endParaRPr dirty="0"/>
          </a:p>
        </p:txBody>
      </p:sp>
      <p:sp>
        <p:nvSpPr>
          <p:cNvPr id="1479" name="Google Shape;1479;p37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59224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Future Work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869DA-37F0-82A8-88A4-C0E7F8AD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95B614-8AC1-1F14-7EFD-2DCE7818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3. Evaluation of Mitigation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22D7C8-8F2D-B253-1A97-4FCFBD685381}"/>
                  </a:ext>
                </a:extLst>
              </p:cNvPr>
              <p:cNvSpPr txBox="1"/>
              <p:nvPr/>
            </p:nvSpPr>
            <p:spPr>
              <a:xfrm>
                <a:off x="720000" y="1872690"/>
                <a:ext cx="5142177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𝐴𝑐𝑐𝑢𝑟𝑎𝑐𝑦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𝑏𝑒𝑓𝑜𝑟𝑒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𝐶𝑜𝑟𝑟𝑒𝑐𝑡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𝑃𝑟𝑒𝑑𝑖𝑐𝑡𝑖𝑜𝑛𝑠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𝐵𝑒𝑓𝑜𝑟𝑒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𝑃𝑟𝑒𝑑𝑖𝑐𝑡𝑖𝑜𝑛𝑠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22D7C8-8F2D-B253-1A97-4FCFBD685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872690"/>
                <a:ext cx="5142177" cy="539635"/>
              </a:xfrm>
              <a:prstGeom prst="rect">
                <a:avLst/>
              </a:prstGeom>
              <a:blipFill>
                <a:blip r:embed="rId3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25F038-C636-80E4-4776-E5BA0CC8121F}"/>
                  </a:ext>
                </a:extLst>
              </p:cNvPr>
              <p:cNvSpPr txBox="1"/>
              <p:nvPr/>
            </p:nvSpPr>
            <p:spPr>
              <a:xfrm>
                <a:off x="720000" y="2790540"/>
                <a:ext cx="4935582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𝐴𝑐𝑐𝑢𝑟𝑎𝑐𝑦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𝑎𝑓𝑡𝑒𝑟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𝐶𝑜𝑟𝑟𝑒𝑐𝑡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𝑃𝑟𝑒𝑑𝑖𝑐𝑡𝑖𝑜𝑛𝑠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𝐴𝑓𝑡𝑒𝑟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𝑃𝑟𝑒𝑑𝑖𝑐𝑡𝑖𝑜𝑛𝑠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25F038-C636-80E4-4776-E5BA0CC81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2790540"/>
                <a:ext cx="4935582" cy="539635"/>
              </a:xfrm>
              <a:prstGeom prst="rect">
                <a:avLst/>
              </a:prstGeom>
              <a:blipFill>
                <a:blip r:embed="rId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50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59ED1B38-7977-64C1-331A-EB592D885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>
            <a:extLst>
              <a:ext uri="{FF2B5EF4-FFF2-40B4-BE49-F238E27FC236}">
                <a16:creationId xmlns:a16="http://schemas.microsoft.com/office/drawing/2014/main" id="{219EC5B3-1563-E31F-8305-1E060C4D323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6" name="Google Shape;1486;p38">
            <a:extLst>
              <a:ext uri="{FF2B5EF4-FFF2-40B4-BE49-F238E27FC236}">
                <a16:creationId xmlns:a16="http://schemas.microsoft.com/office/drawing/2014/main" id="{2D6689A5-AA3B-46A5-9BB4-23CF705965C9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FBAE5721-28E6-3980-2917-124A61D59B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>
              <a:extLst>
                <a:ext uri="{FF2B5EF4-FFF2-40B4-BE49-F238E27FC236}">
                  <a16:creationId xmlns:a16="http://schemas.microsoft.com/office/drawing/2014/main" id="{D15D5692-FD94-904B-DA05-537570E34C48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23ABAAC6-93C3-722D-6FF4-098F8BABD84C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A4694008-AA10-9D06-47BA-62359759DD57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57519F94-EF27-CC84-4307-0E431BF5B850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>
            <a:extLst>
              <a:ext uri="{FF2B5EF4-FFF2-40B4-BE49-F238E27FC236}">
                <a16:creationId xmlns:a16="http://schemas.microsoft.com/office/drawing/2014/main" id="{EEDCBDC7-0624-24D6-6814-966A5E140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9555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lang="en-SG" dirty="0"/>
          </a:p>
        </p:txBody>
      </p:sp>
      <p:grpSp>
        <p:nvGrpSpPr>
          <p:cNvPr id="1493" name="Google Shape;1493;p38">
            <a:extLst>
              <a:ext uri="{FF2B5EF4-FFF2-40B4-BE49-F238E27FC236}">
                <a16:creationId xmlns:a16="http://schemas.microsoft.com/office/drawing/2014/main" id="{F787E1C8-6FAC-BFF6-A51D-FA48CB85D78E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049B40EB-91A8-DE45-6943-A32645F19C28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1835D2E2-42C2-7FC4-BC5D-CA23329F48C8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1EE576C9-3BB3-926F-82C4-A46D15033776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733C4C97-7B1D-11D4-D7DD-7C3949EE52AA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401BF988-B12F-3391-EF0C-9086D849E306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9548A390-D067-3592-4C95-5F5CC9906F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>
              <a:extLst>
                <a:ext uri="{FF2B5EF4-FFF2-40B4-BE49-F238E27FC236}">
                  <a16:creationId xmlns:a16="http://schemas.microsoft.com/office/drawing/2014/main" id="{4004F797-E928-334A-B92E-47C89A308ACB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7F5EF5B2-B848-DFDF-8986-C759FA0048B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1DD25E9B-C16E-5F78-30D8-6F4282FD88E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F2EE21D6-DD9E-1ACB-BEE7-82A0655769FF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E66E8AD3-0CFC-DBE0-7210-BADF4CF0D442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227A80B3-35C6-5D79-7B27-A725823ECEB7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E7BC318F-A98C-2DA0-B172-D30180406317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0FF2A3E8-4749-D0FC-E486-08526967065F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>
              <a:extLst>
                <a:ext uri="{FF2B5EF4-FFF2-40B4-BE49-F238E27FC236}">
                  <a16:creationId xmlns:a16="http://schemas.microsoft.com/office/drawing/2014/main" id="{D613E999-3697-1C2F-EEC3-F65DC0828A68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32E9B372-444F-215D-0302-49E3373143A2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D523695E-E63A-4978-0BE5-86745379DC0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8606B9D3-8602-FB04-7F53-7C0964C23B5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42708AAE-42B5-8DF4-A814-ADA891E64712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09787116-5F1A-BFF1-147C-50CF54AE7E4E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D32EF6AF-DAC8-DEE7-30F7-F7DDC51DBA7F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A73942E7-B847-A246-8EF8-A4D59D01969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>
              <a:extLst>
                <a:ext uri="{FF2B5EF4-FFF2-40B4-BE49-F238E27FC236}">
                  <a16:creationId xmlns:a16="http://schemas.microsoft.com/office/drawing/2014/main" id="{18EAECC6-2A01-4979-0B46-F79AB0B766BD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DB2EDD7B-1444-37A2-F024-8DD42AA4F63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FAB465CD-949E-D237-FB65-48642D4240B7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>
              <a:extLst>
                <a:ext uri="{FF2B5EF4-FFF2-40B4-BE49-F238E27FC236}">
                  <a16:creationId xmlns:a16="http://schemas.microsoft.com/office/drawing/2014/main" id="{F774386A-E132-E59E-424F-63DE02B9BEDF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2C3DA3A5-038B-02CD-B2E4-C59149A72F2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8C3D571E-5ED7-69A2-F53B-4F831441D9FA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19602250-4EE0-1857-C4E7-4C9B4EACCAA4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>
            <a:extLst>
              <a:ext uri="{FF2B5EF4-FFF2-40B4-BE49-F238E27FC236}">
                <a16:creationId xmlns:a16="http://schemas.microsoft.com/office/drawing/2014/main" id="{0C7187CB-2829-65E1-2500-F7278A4B9061}"/>
              </a:ext>
            </a:extLst>
          </p:cNvPr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C2059C41-3E5F-EFFA-C310-44BF7BF6C305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2EFAA96E-2D18-472F-D7FD-ED1490876BF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65BB8165-C3CB-4296-B0B5-BD2AC7F221C6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2882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id="{EAEDBAA9-66E7-16F7-90BF-CFA524292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50"/>
            <a:ext cx="96438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88320-87ED-A2E3-2E02-1514073C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05" y="786751"/>
            <a:ext cx="2820557" cy="1652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C4BA9E-1134-80CB-3D03-9EA50B8A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38" y="2615739"/>
            <a:ext cx="2816824" cy="1992058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B6E650B-0208-E749-37AE-6B838E35DA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E3149-6283-43CB-4EB2-A60FBAA1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728" y="786751"/>
            <a:ext cx="3818661" cy="38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74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9ADCF-1CF5-88A4-546D-4D2A4D03F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id="{FD71A3A3-E105-109C-43D8-0FFD85D0A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50"/>
            <a:ext cx="964387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628AFB-8A06-12A5-9F29-2C61F5BDB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505984"/>
              </p:ext>
            </p:extLst>
          </p:nvPr>
        </p:nvGraphicFramePr>
        <p:xfrm>
          <a:off x="369417" y="179070"/>
          <a:ext cx="8405166" cy="47853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200738">
                  <a:extLst>
                    <a:ext uri="{9D8B030D-6E8A-4147-A177-3AD203B41FA5}">
                      <a16:colId xmlns:a16="http://schemas.microsoft.com/office/drawing/2014/main" val="2107682735"/>
                    </a:ext>
                  </a:extLst>
                </a:gridCol>
                <a:gridCol w="1200738">
                  <a:extLst>
                    <a:ext uri="{9D8B030D-6E8A-4147-A177-3AD203B41FA5}">
                      <a16:colId xmlns:a16="http://schemas.microsoft.com/office/drawing/2014/main" val="400071462"/>
                    </a:ext>
                  </a:extLst>
                </a:gridCol>
                <a:gridCol w="1200738">
                  <a:extLst>
                    <a:ext uri="{9D8B030D-6E8A-4147-A177-3AD203B41FA5}">
                      <a16:colId xmlns:a16="http://schemas.microsoft.com/office/drawing/2014/main" val="1298539647"/>
                    </a:ext>
                  </a:extLst>
                </a:gridCol>
                <a:gridCol w="1200738">
                  <a:extLst>
                    <a:ext uri="{9D8B030D-6E8A-4147-A177-3AD203B41FA5}">
                      <a16:colId xmlns:a16="http://schemas.microsoft.com/office/drawing/2014/main" val="1331686737"/>
                    </a:ext>
                  </a:extLst>
                </a:gridCol>
                <a:gridCol w="1200738">
                  <a:extLst>
                    <a:ext uri="{9D8B030D-6E8A-4147-A177-3AD203B41FA5}">
                      <a16:colId xmlns:a16="http://schemas.microsoft.com/office/drawing/2014/main" val="3947619481"/>
                    </a:ext>
                  </a:extLst>
                </a:gridCol>
                <a:gridCol w="1200738">
                  <a:extLst>
                    <a:ext uri="{9D8B030D-6E8A-4147-A177-3AD203B41FA5}">
                      <a16:colId xmlns:a16="http://schemas.microsoft.com/office/drawing/2014/main" val="2410752427"/>
                    </a:ext>
                  </a:extLst>
                </a:gridCol>
                <a:gridCol w="1200738">
                  <a:extLst>
                    <a:ext uri="{9D8B030D-6E8A-4147-A177-3AD203B41FA5}">
                      <a16:colId xmlns:a16="http://schemas.microsoft.com/office/drawing/2014/main" val="3733052328"/>
                    </a:ext>
                  </a:extLst>
                </a:gridCol>
              </a:tblGrid>
              <a:tr h="237679">
                <a:tc>
                  <a:txBody>
                    <a:bodyPr/>
                    <a:lstStyle/>
                    <a:p>
                      <a:r>
                        <a:rPr lang="en-SG" dirty="0"/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Acc_Before</a:t>
                      </a:r>
                      <a:r>
                        <a:rPr lang="en-SG" dirty="0"/>
                        <a:t> 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err="1"/>
                        <a:t>Acc_After</a:t>
                      </a:r>
                      <a:r>
                        <a:rPr lang="en-SG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Gap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Gap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Gap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2104"/>
                  </a:ext>
                </a:extLst>
              </a:tr>
              <a:tr h="237679"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Angry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5.11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5.11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-8.59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-7.59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2"/>
                          </a:solidFill>
                        </a:rPr>
                        <a:t>Decrease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992020"/>
                  </a:ext>
                </a:extLst>
              </a:tr>
              <a:tr h="237679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12.7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11573"/>
                  </a:ext>
                </a:extLst>
              </a:tr>
              <a:tr h="237679"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Disgust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18042"/>
                  </a:ext>
                </a:extLst>
              </a:tr>
              <a:tr h="237679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54616"/>
                  </a:ext>
                </a:extLst>
              </a:tr>
              <a:tr h="237679"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Fear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17.1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17.1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-2.4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-3.5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Increase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280449"/>
                  </a:ext>
                </a:extLst>
              </a:tr>
              <a:tr h="237679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20.6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890871"/>
                  </a:ext>
                </a:extLst>
              </a:tr>
              <a:tr h="237679"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Happy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86.1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/>
                        <a:t>86.1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10.4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5.4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2"/>
                          </a:solidFill>
                        </a:rPr>
                        <a:t>Decrease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77287"/>
                  </a:ext>
                </a:extLst>
              </a:tr>
              <a:tr h="237679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75.7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80.7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13600"/>
                  </a:ext>
                </a:extLst>
              </a:tr>
              <a:tr h="237679"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Neutral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66.9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-8.3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-6.7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2"/>
                          </a:solidFill>
                        </a:rPr>
                        <a:t>Decrease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068487"/>
                  </a:ext>
                </a:extLst>
              </a:tr>
              <a:tr h="237679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75.2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69.8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30203"/>
                  </a:ext>
                </a:extLst>
              </a:tr>
              <a:tr h="237679"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Sad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48.6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1.2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Increase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202874"/>
                  </a:ext>
                </a:extLst>
              </a:tr>
              <a:tr h="237679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47.4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672791"/>
                  </a:ext>
                </a:extLst>
              </a:tr>
              <a:tr h="237679"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Surprise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2.94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-1.23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/>
                        <a:t>-1.23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SG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837819"/>
                  </a:ext>
                </a:extLst>
              </a:tr>
              <a:tr h="237679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4.17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352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169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7F71-66CB-6C59-CBA3-4727BC23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5F68003-8DCF-A59A-67AA-743B3A19D3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1750" y="571500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0FC2D-C911-4EB5-3AC1-F14EF363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37" y="1218436"/>
            <a:ext cx="3661715" cy="3661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E5094E-C3AE-E45C-8B23-4156C249D451}"/>
              </a:ext>
            </a:extLst>
          </p:cNvPr>
          <p:cNvSpPr txBox="1"/>
          <p:nvPr/>
        </p:nvSpPr>
        <p:spPr>
          <a:xfrm>
            <a:off x="419162" y="2455046"/>
            <a:ext cx="2911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Overall Accuracy has </a:t>
            </a:r>
            <a:r>
              <a:rPr lang="en-SG" b="1" dirty="0">
                <a:solidFill>
                  <a:schemeClr val="tx2"/>
                </a:solidFill>
              </a:rPr>
              <a:t>drop</a:t>
            </a:r>
            <a:r>
              <a:rPr lang="en-SG" dirty="0"/>
              <a:t> after mitigation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Generally, the </a:t>
            </a:r>
            <a:r>
              <a:rPr lang="en-SG" b="1" dirty="0">
                <a:solidFill>
                  <a:schemeClr val="bg2"/>
                </a:solidFill>
              </a:rPr>
              <a:t>difference of accuracy by gender has decreased</a:t>
            </a:r>
          </a:p>
          <a:p>
            <a:endParaRPr lang="en-SG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bg2"/>
                </a:solidFill>
              </a:rPr>
              <a:t>More fairer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01098-C0F5-BA65-554C-CD80146F8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56" y="1218436"/>
            <a:ext cx="3106149" cy="8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58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5362-F47F-004C-A126-2C28348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Future Work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1A9B2C-080A-34DD-6D89-2207CA42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303738"/>
              </p:ext>
            </p:extLst>
          </p:nvPr>
        </p:nvGraphicFramePr>
        <p:xfrm>
          <a:off x="596189" y="1207919"/>
          <a:ext cx="7951622" cy="3561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590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hristmas tree with candles and a fireplace&#10;&#10;Description automatically generated">
            <a:extLst>
              <a:ext uri="{FF2B5EF4-FFF2-40B4-BE49-F238E27FC236}">
                <a16:creationId xmlns:a16="http://schemas.microsoft.com/office/drawing/2014/main" id="{44BF3DF0-546D-68BB-BC5E-C14739A0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65" y="0"/>
            <a:ext cx="3430635" cy="5143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63DF95-6C7D-2B9D-489A-6C979D94E8C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23" name="Picture 22" descr="A thank you note with hearts and stars&#10;&#10;Description automatically generated">
            <a:extLst>
              <a:ext uri="{FF2B5EF4-FFF2-40B4-BE49-F238E27FC236}">
                <a16:creationId xmlns:a16="http://schemas.microsoft.com/office/drawing/2014/main" id="{82A4EECB-3A12-2726-028E-5BF078D94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58" y="1000125"/>
            <a:ext cx="3143249" cy="31432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Fairness in Artificial Intelligence?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8" name="Picture 4" descr="9 AI Use Cases in Major Industries | 2024 Guide">
            <a:extLst>
              <a:ext uri="{FF2B5EF4-FFF2-40B4-BE49-F238E27FC236}">
                <a16:creationId xmlns:a16="http://schemas.microsoft.com/office/drawing/2014/main" id="{8A73ED7C-0A69-7DDC-7FC5-20EB31BF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46" y="1114202"/>
            <a:ext cx="4534592" cy="291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914C81-73B5-AC5B-350D-2559E8CC90C2}"/>
              </a:ext>
            </a:extLst>
          </p:cNvPr>
          <p:cNvSpPr txBox="1"/>
          <p:nvPr/>
        </p:nvSpPr>
        <p:spPr>
          <a:xfrm>
            <a:off x="-618" y="4947530"/>
            <a:ext cx="15888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700" dirty="0"/>
              <a:t>Image: https://tinyurl.com/mrctbxup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6583E0AA-4CD3-A960-1614-163DFE876427}"/>
              </a:ext>
            </a:extLst>
          </p:cNvPr>
          <p:cNvSpPr/>
          <p:nvPr/>
        </p:nvSpPr>
        <p:spPr>
          <a:xfrm>
            <a:off x="5072612" y="2421731"/>
            <a:ext cx="2964108" cy="2276744"/>
          </a:xfrm>
          <a:prstGeom prst="irregularSeal1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Is AI Fair?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>
          <a:extLst>
            <a:ext uri="{FF2B5EF4-FFF2-40B4-BE49-F238E27FC236}">
              <a16:creationId xmlns:a16="http://schemas.microsoft.com/office/drawing/2014/main" id="{7B8A657A-2966-C74D-8423-1B105414D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>
            <a:extLst>
              <a:ext uri="{FF2B5EF4-FFF2-40B4-BE49-F238E27FC236}">
                <a16:creationId xmlns:a16="http://schemas.microsoft.com/office/drawing/2014/main" id="{B8E83A3E-4CF8-BFC8-3E2E-3D616735A9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sources of Biases</a:t>
            </a:r>
            <a:endParaRPr dirty="0"/>
          </a:p>
        </p:txBody>
      </p:sp>
      <p:sp>
        <p:nvSpPr>
          <p:cNvPr id="1636" name="Google Shape;1636;p41">
            <a:extLst>
              <a:ext uri="{FF2B5EF4-FFF2-40B4-BE49-F238E27FC236}">
                <a16:creationId xmlns:a16="http://schemas.microsoft.com/office/drawing/2014/main" id="{0FF7BC62-47BA-E3BA-F6E1-1A9A55F229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7842" y="2380194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Algorithm Design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Evaluation</a:t>
            </a:r>
          </a:p>
        </p:txBody>
      </p:sp>
      <p:sp>
        <p:nvSpPr>
          <p:cNvPr id="1637" name="Google Shape;1637;p41">
            <a:extLst>
              <a:ext uri="{FF2B5EF4-FFF2-40B4-BE49-F238E27FC236}">
                <a16:creationId xmlns:a16="http://schemas.microsoft.com/office/drawing/2014/main" id="{0B97BFAF-1B51-0E4E-F32F-BA1BFAE2438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761739" y="2380194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collection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Labelling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Organizational</a:t>
            </a:r>
          </a:p>
        </p:txBody>
      </p:sp>
      <p:sp>
        <p:nvSpPr>
          <p:cNvPr id="1638" name="Google Shape;1638;p41">
            <a:extLst>
              <a:ext uri="{FF2B5EF4-FFF2-40B4-BE49-F238E27FC236}">
                <a16:creationId xmlns:a16="http://schemas.microsoft.com/office/drawing/2014/main" id="{916422B4-9CD7-275F-181A-03D7F81D8A0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57847" y="2056182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1639" name="Google Shape;1639;p41">
            <a:extLst>
              <a:ext uri="{FF2B5EF4-FFF2-40B4-BE49-F238E27FC236}">
                <a16:creationId xmlns:a16="http://schemas.microsoft.com/office/drawing/2014/main" id="{74DA4E0D-B4D8-39EF-4950-5B93815A4D3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761739" y="2056182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Training</a:t>
            </a:r>
          </a:p>
        </p:txBody>
      </p:sp>
      <p:grpSp>
        <p:nvGrpSpPr>
          <p:cNvPr id="12" name="Google Shape;11500;p79">
            <a:extLst>
              <a:ext uri="{FF2B5EF4-FFF2-40B4-BE49-F238E27FC236}">
                <a16:creationId xmlns:a16="http://schemas.microsoft.com/office/drawing/2014/main" id="{D1C90841-B419-124E-4363-270488F27C35}"/>
              </a:ext>
            </a:extLst>
          </p:cNvPr>
          <p:cNvGrpSpPr/>
          <p:nvPr/>
        </p:nvGrpSpPr>
        <p:grpSpPr>
          <a:xfrm>
            <a:off x="4957842" y="1527383"/>
            <a:ext cx="353145" cy="351998"/>
            <a:chOff x="852385" y="1510916"/>
            <a:chExt cx="353145" cy="351998"/>
          </a:xfrm>
          <a:solidFill>
            <a:schemeClr val="tx2"/>
          </a:solidFill>
        </p:grpSpPr>
        <p:sp>
          <p:nvSpPr>
            <p:cNvPr id="13" name="Google Shape;11501;p79">
              <a:extLst>
                <a:ext uri="{FF2B5EF4-FFF2-40B4-BE49-F238E27FC236}">
                  <a16:creationId xmlns:a16="http://schemas.microsoft.com/office/drawing/2014/main" id="{ABF54742-CE10-53CD-2E0A-E53EAC6CC93B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02;p79">
              <a:extLst>
                <a:ext uri="{FF2B5EF4-FFF2-40B4-BE49-F238E27FC236}">
                  <a16:creationId xmlns:a16="http://schemas.microsoft.com/office/drawing/2014/main" id="{88BEFD8E-C33F-39A7-F0F9-C943FECC1B29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03;p79">
              <a:extLst>
                <a:ext uri="{FF2B5EF4-FFF2-40B4-BE49-F238E27FC236}">
                  <a16:creationId xmlns:a16="http://schemas.microsoft.com/office/drawing/2014/main" id="{CB36F0A8-F710-CFF9-88CE-D89FB805E7F5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" name="Google Shape;2582;p65">
            <a:extLst>
              <a:ext uri="{FF2B5EF4-FFF2-40B4-BE49-F238E27FC236}">
                <a16:creationId xmlns:a16="http://schemas.microsoft.com/office/drawing/2014/main" id="{610E8ECE-E803-E03C-F1E2-EF1285A6387B}"/>
              </a:ext>
            </a:extLst>
          </p:cNvPr>
          <p:cNvGrpSpPr/>
          <p:nvPr/>
        </p:nvGrpSpPr>
        <p:grpSpPr>
          <a:xfrm>
            <a:off x="1791319" y="1522033"/>
            <a:ext cx="352800" cy="352800"/>
            <a:chOff x="2335706" y="3768463"/>
            <a:chExt cx="476707" cy="399763"/>
          </a:xfrm>
        </p:grpSpPr>
        <p:sp>
          <p:nvSpPr>
            <p:cNvPr id="17" name="Google Shape;2583;p65">
              <a:extLst>
                <a:ext uri="{FF2B5EF4-FFF2-40B4-BE49-F238E27FC236}">
                  <a16:creationId xmlns:a16="http://schemas.microsoft.com/office/drawing/2014/main" id="{C967FF64-7657-2B6F-291E-A2B2C0B3EB14}"/>
                </a:ext>
              </a:extLst>
            </p:cNvPr>
            <p:cNvSpPr/>
            <p:nvPr/>
          </p:nvSpPr>
          <p:spPr>
            <a:xfrm>
              <a:off x="2373629" y="3851697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0"/>
                  </a:moveTo>
                  <a:cubicBezTo>
                    <a:pt x="81" y="0"/>
                    <a:pt x="1" y="81"/>
                    <a:pt x="1" y="181"/>
                  </a:cubicBezTo>
                  <a:cubicBezTo>
                    <a:pt x="1" y="279"/>
                    <a:pt x="81" y="361"/>
                    <a:pt x="181" y="361"/>
                  </a:cubicBezTo>
                  <a:lnTo>
                    <a:pt x="711" y="361"/>
                  </a:lnTo>
                  <a:cubicBezTo>
                    <a:pt x="807" y="361"/>
                    <a:pt x="892" y="291"/>
                    <a:pt x="899" y="196"/>
                  </a:cubicBezTo>
                  <a:cubicBezTo>
                    <a:pt x="909" y="89"/>
                    <a:pt x="825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84;p65">
              <a:extLst>
                <a:ext uri="{FF2B5EF4-FFF2-40B4-BE49-F238E27FC236}">
                  <a16:creationId xmlns:a16="http://schemas.microsoft.com/office/drawing/2014/main" id="{64B07588-B61E-BE4F-B499-3725599BB1D6}"/>
                </a:ext>
              </a:extLst>
            </p:cNvPr>
            <p:cNvSpPr/>
            <p:nvPr/>
          </p:nvSpPr>
          <p:spPr>
            <a:xfrm>
              <a:off x="2373288" y="3881436"/>
              <a:ext cx="34778" cy="13714"/>
            </a:xfrm>
            <a:custGeom>
              <a:avLst/>
              <a:gdLst/>
              <a:ahLst/>
              <a:cxnLst/>
              <a:rect l="l" t="t" r="r" b="b"/>
              <a:pathLst>
                <a:path w="918" h="362" extrusionOk="0">
                  <a:moveTo>
                    <a:pt x="199" y="1"/>
                  </a:moveTo>
                  <a:cubicBezTo>
                    <a:pt x="104" y="1"/>
                    <a:pt x="18" y="70"/>
                    <a:pt x="11" y="164"/>
                  </a:cubicBezTo>
                  <a:cubicBezTo>
                    <a:pt x="0" y="272"/>
                    <a:pt x="85" y="361"/>
                    <a:pt x="190" y="361"/>
                  </a:cubicBezTo>
                  <a:lnTo>
                    <a:pt x="720" y="361"/>
                  </a:lnTo>
                  <a:cubicBezTo>
                    <a:pt x="816" y="361"/>
                    <a:pt x="901" y="291"/>
                    <a:pt x="908" y="197"/>
                  </a:cubicBezTo>
                  <a:cubicBezTo>
                    <a:pt x="918" y="90"/>
                    <a:pt x="834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85;p65">
              <a:extLst>
                <a:ext uri="{FF2B5EF4-FFF2-40B4-BE49-F238E27FC236}">
                  <a16:creationId xmlns:a16="http://schemas.microsoft.com/office/drawing/2014/main" id="{DD418E6E-322A-B432-9CCE-476D3CF0729B}"/>
                </a:ext>
              </a:extLst>
            </p:cNvPr>
            <p:cNvSpPr/>
            <p:nvPr/>
          </p:nvSpPr>
          <p:spPr>
            <a:xfrm>
              <a:off x="2373629" y="3912502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0"/>
                  </a:moveTo>
                  <a:cubicBezTo>
                    <a:pt x="81" y="0"/>
                    <a:pt x="1" y="82"/>
                    <a:pt x="1" y="181"/>
                  </a:cubicBezTo>
                  <a:cubicBezTo>
                    <a:pt x="1" y="280"/>
                    <a:pt x="81" y="360"/>
                    <a:pt x="181" y="360"/>
                  </a:cubicBezTo>
                  <a:lnTo>
                    <a:pt x="711" y="360"/>
                  </a:lnTo>
                  <a:cubicBezTo>
                    <a:pt x="807" y="360"/>
                    <a:pt x="892" y="291"/>
                    <a:pt x="899" y="197"/>
                  </a:cubicBezTo>
                  <a:cubicBezTo>
                    <a:pt x="909" y="89"/>
                    <a:pt x="825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86;p65">
              <a:extLst>
                <a:ext uri="{FF2B5EF4-FFF2-40B4-BE49-F238E27FC236}">
                  <a16:creationId xmlns:a16="http://schemas.microsoft.com/office/drawing/2014/main" id="{616607B4-6EB9-4628-5DC9-E1B353EAC244}"/>
                </a:ext>
              </a:extLst>
            </p:cNvPr>
            <p:cNvSpPr/>
            <p:nvPr/>
          </p:nvSpPr>
          <p:spPr>
            <a:xfrm>
              <a:off x="2373326" y="3943568"/>
              <a:ext cx="34741" cy="13676"/>
            </a:xfrm>
            <a:custGeom>
              <a:avLst/>
              <a:gdLst/>
              <a:ahLst/>
              <a:cxnLst/>
              <a:rect l="l" t="t" r="r" b="b"/>
              <a:pathLst>
                <a:path w="917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0" y="269"/>
                    <a:pt x="84" y="360"/>
                    <a:pt x="189" y="360"/>
                  </a:cubicBezTo>
                  <a:lnTo>
                    <a:pt x="719" y="360"/>
                  </a:lnTo>
                  <a:cubicBezTo>
                    <a:pt x="815" y="360"/>
                    <a:pt x="900" y="290"/>
                    <a:pt x="907" y="196"/>
                  </a:cubicBezTo>
                  <a:cubicBezTo>
                    <a:pt x="917" y="89"/>
                    <a:pt x="833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87;p65">
              <a:extLst>
                <a:ext uri="{FF2B5EF4-FFF2-40B4-BE49-F238E27FC236}">
                  <a16:creationId xmlns:a16="http://schemas.microsoft.com/office/drawing/2014/main" id="{AFF0B1AA-3191-DFBA-83CE-1CCCE577F0E2}"/>
                </a:ext>
              </a:extLst>
            </p:cNvPr>
            <p:cNvSpPr/>
            <p:nvPr/>
          </p:nvSpPr>
          <p:spPr>
            <a:xfrm>
              <a:off x="2373629" y="3974558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0"/>
                  </a:moveTo>
                  <a:cubicBezTo>
                    <a:pt x="81" y="0"/>
                    <a:pt x="1" y="82"/>
                    <a:pt x="1" y="181"/>
                  </a:cubicBezTo>
                  <a:cubicBezTo>
                    <a:pt x="1" y="281"/>
                    <a:pt x="81" y="360"/>
                    <a:pt x="181" y="360"/>
                  </a:cubicBezTo>
                  <a:lnTo>
                    <a:pt x="711" y="360"/>
                  </a:lnTo>
                  <a:cubicBezTo>
                    <a:pt x="807" y="360"/>
                    <a:pt x="892" y="291"/>
                    <a:pt x="899" y="197"/>
                  </a:cubicBezTo>
                  <a:cubicBezTo>
                    <a:pt x="909" y="89"/>
                    <a:pt x="825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88;p65">
              <a:extLst>
                <a:ext uri="{FF2B5EF4-FFF2-40B4-BE49-F238E27FC236}">
                  <a16:creationId xmlns:a16="http://schemas.microsoft.com/office/drawing/2014/main" id="{8647C94B-8886-6147-808F-328F4F43AFE9}"/>
                </a:ext>
              </a:extLst>
            </p:cNvPr>
            <p:cNvSpPr/>
            <p:nvPr/>
          </p:nvSpPr>
          <p:spPr>
            <a:xfrm>
              <a:off x="2373288" y="4005623"/>
              <a:ext cx="34778" cy="13639"/>
            </a:xfrm>
            <a:custGeom>
              <a:avLst/>
              <a:gdLst/>
              <a:ahLst/>
              <a:cxnLst/>
              <a:rect l="l" t="t" r="r" b="b"/>
              <a:pathLst>
                <a:path w="918" h="360" extrusionOk="0">
                  <a:moveTo>
                    <a:pt x="199" y="0"/>
                  </a:moveTo>
                  <a:cubicBezTo>
                    <a:pt x="104" y="0"/>
                    <a:pt x="18" y="69"/>
                    <a:pt x="11" y="164"/>
                  </a:cubicBezTo>
                  <a:cubicBezTo>
                    <a:pt x="0" y="270"/>
                    <a:pt x="85" y="359"/>
                    <a:pt x="190" y="359"/>
                  </a:cubicBezTo>
                  <a:lnTo>
                    <a:pt x="720" y="359"/>
                  </a:lnTo>
                  <a:cubicBezTo>
                    <a:pt x="816" y="359"/>
                    <a:pt x="901" y="290"/>
                    <a:pt x="908" y="196"/>
                  </a:cubicBezTo>
                  <a:cubicBezTo>
                    <a:pt x="918" y="89"/>
                    <a:pt x="834" y="0"/>
                    <a:pt x="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89;p65">
              <a:extLst>
                <a:ext uri="{FF2B5EF4-FFF2-40B4-BE49-F238E27FC236}">
                  <a16:creationId xmlns:a16="http://schemas.microsoft.com/office/drawing/2014/main" id="{21342F62-7FDC-31EC-1C3F-02E1A16FCC81}"/>
                </a:ext>
              </a:extLst>
            </p:cNvPr>
            <p:cNvSpPr/>
            <p:nvPr/>
          </p:nvSpPr>
          <p:spPr>
            <a:xfrm>
              <a:off x="2373629" y="4035401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1"/>
                  </a:moveTo>
                  <a:cubicBezTo>
                    <a:pt x="81" y="1"/>
                    <a:pt x="1" y="81"/>
                    <a:pt x="1" y="181"/>
                  </a:cubicBezTo>
                  <a:cubicBezTo>
                    <a:pt x="1" y="279"/>
                    <a:pt x="81" y="361"/>
                    <a:pt x="181" y="361"/>
                  </a:cubicBezTo>
                  <a:lnTo>
                    <a:pt x="711" y="361"/>
                  </a:lnTo>
                  <a:cubicBezTo>
                    <a:pt x="807" y="361"/>
                    <a:pt x="892" y="291"/>
                    <a:pt x="899" y="197"/>
                  </a:cubicBezTo>
                  <a:cubicBezTo>
                    <a:pt x="909" y="90"/>
                    <a:pt x="825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90;p65">
              <a:extLst>
                <a:ext uri="{FF2B5EF4-FFF2-40B4-BE49-F238E27FC236}">
                  <a16:creationId xmlns:a16="http://schemas.microsoft.com/office/drawing/2014/main" id="{265CE2C7-A181-D600-894E-A39D66D03C6C}"/>
                </a:ext>
              </a:extLst>
            </p:cNvPr>
            <p:cNvSpPr/>
            <p:nvPr/>
          </p:nvSpPr>
          <p:spPr>
            <a:xfrm>
              <a:off x="2373288" y="4066391"/>
              <a:ext cx="34778" cy="13676"/>
            </a:xfrm>
            <a:custGeom>
              <a:avLst/>
              <a:gdLst/>
              <a:ahLst/>
              <a:cxnLst/>
              <a:rect l="l" t="t" r="r" b="b"/>
              <a:pathLst>
                <a:path w="918" h="361" extrusionOk="0">
                  <a:moveTo>
                    <a:pt x="199" y="1"/>
                  </a:moveTo>
                  <a:cubicBezTo>
                    <a:pt x="104" y="1"/>
                    <a:pt x="18" y="70"/>
                    <a:pt x="11" y="164"/>
                  </a:cubicBezTo>
                  <a:cubicBezTo>
                    <a:pt x="0" y="272"/>
                    <a:pt x="85" y="361"/>
                    <a:pt x="190" y="361"/>
                  </a:cubicBezTo>
                  <a:lnTo>
                    <a:pt x="720" y="361"/>
                  </a:lnTo>
                  <a:cubicBezTo>
                    <a:pt x="816" y="361"/>
                    <a:pt x="901" y="292"/>
                    <a:pt x="908" y="198"/>
                  </a:cubicBezTo>
                  <a:cubicBezTo>
                    <a:pt x="918" y="90"/>
                    <a:pt x="834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1;p65">
              <a:extLst>
                <a:ext uri="{FF2B5EF4-FFF2-40B4-BE49-F238E27FC236}">
                  <a16:creationId xmlns:a16="http://schemas.microsoft.com/office/drawing/2014/main" id="{98732900-21DF-4068-B85F-305D9A365BA5}"/>
                </a:ext>
              </a:extLst>
            </p:cNvPr>
            <p:cNvSpPr/>
            <p:nvPr/>
          </p:nvSpPr>
          <p:spPr>
            <a:xfrm>
              <a:off x="2373629" y="4097457"/>
              <a:ext cx="34437" cy="13639"/>
            </a:xfrm>
            <a:custGeom>
              <a:avLst/>
              <a:gdLst/>
              <a:ahLst/>
              <a:cxnLst/>
              <a:rect l="l" t="t" r="r" b="b"/>
              <a:pathLst>
                <a:path w="909" h="360" extrusionOk="0">
                  <a:moveTo>
                    <a:pt x="181" y="1"/>
                  </a:moveTo>
                  <a:cubicBezTo>
                    <a:pt x="81" y="1"/>
                    <a:pt x="1" y="81"/>
                    <a:pt x="1" y="181"/>
                  </a:cubicBezTo>
                  <a:cubicBezTo>
                    <a:pt x="1" y="279"/>
                    <a:pt x="81" y="360"/>
                    <a:pt x="181" y="360"/>
                  </a:cubicBezTo>
                  <a:lnTo>
                    <a:pt x="711" y="360"/>
                  </a:lnTo>
                  <a:cubicBezTo>
                    <a:pt x="807" y="360"/>
                    <a:pt x="892" y="291"/>
                    <a:pt x="899" y="197"/>
                  </a:cubicBezTo>
                  <a:cubicBezTo>
                    <a:pt x="909" y="90"/>
                    <a:pt x="825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2;p65">
              <a:extLst>
                <a:ext uri="{FF2B5EF4-FFF2-40B4-BE49-F238E27FC236}">
                  <a16:creationId xmlns:a16="http://schemas.microsoft.com/office/drawing/2014/main" id="{899D774E-8F0A-8DCA-2D12-F73724000C82}"/>
                </a:ext>
              </a:extLst>
            </p:cNvPr>
            <p:cNvSpPr/>
            <p:nvPr/>
          </p:nvSpPr>
          <p:spPr>
            <a:xfrm>
              <a:off x="2488383" y="3943568"/>
              <a:ext cx="64367" cy="13676"/>
            </a:xfrm>
            <a:custGeom>
              <a:avLst/>
              <a:gdLst/>
              <a:ahLst/>
              <a:cxnLst/>
              <a:rect l="l" t="t" r="r" b="b"/>
              <a:pathLst>
                <a:path w="1699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1" y="269"/>
                    <a:pt x="84" y="360"/>
                    <a:pt x="189" y="360"/>
                  </a:cubicBezTo>
                  <a:lnTo>
                    <a:pt x="1502" y="360"/>
                  </a:lnTo>
                  <a:cubicBezTo>
                    <a:pt x="1597" y="360"/>
                    <a:pt x="1682" y="290"/>
                    <a:pt x="1690" y="196"/>
                  </a:cubicBezTo>
                  <a:cubicBezTo>
                    <a:pt x="1698" y="89"/>
                    <a:pt x="1615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3;p65">
              <a:extLst>
                <a:ext uri="{FF2B5EF4-FFF2-40B4-BE49-F238E27FC236}">
                  <a16:creationId xmlns:a16="http://schemas.microsoft.com/office/drawing/2014/main" id="{D38DFF59-FB92-EA16-C7DD-0C1B8B877301}"/>
                </a:ext>
              </a:extLst>
            </p:cNvPr>
            <p:cNvSpPr/>
            <p:nvPr/>
          </p:nvSpPr>
          <p:spPr>
            <a:xfrm>
              <a:off x="2488155" y="3974558"/>
              <a:ext cx="40954" cy="13676"/>
            </a:xfrm>
            <a:custGeom>
              <a:avLst/>
              <a:gdLst/>
              <a:ahLst/>
              <a:cxnLst/>
              <a:rect l="l" t="t" r="r" b="b"/>
              <a:pathLst>
                <a:path w="1081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882" y="360"/>
                  </a:lnTo>
                  <a:cubicBezTo>
                    <a:pt x="979" y="360"/>
                    <a:pt x="1063" y="291"/>
                    <a:pt x="1071" y="197"/>
                  </a:cubicBezTo>
                  <a:cubicBezTo>
                    <a:pt x="1080" y="8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4;p65">
              <a:extLst>
                <a:ext uri="{FF2B5EF4-FFF2-40B4-BE49-F238E27FC236}">
                  <a16:creationId xmlns:a16="http://schemas.microsoft.com/office/drawing/2014/main" id="{534F805B-9783-406F-6FF3-AD18F56EC008}"/>
                </a:ext>
              </a:extLst>
            </p:cNvPr>
            <p:cNvSpPr/>
            <p:nvPr/>
          </p:nvSpPr>
          <p:spPr>
            <a:xfrm>
              <a:off x="2488155" y="3912502"/>
              <a:ext cx="40954" cy="13676"/>
            </a:xfrm>
            <a:custGeom>
              <a:avLst/>
              <a:gdLst/>
              <a:ahLst/>
              <a:cxnLst/>
              <a:rect l="l" t="t" r="r" b="b"/>
              <a:pathLst>
                <a:path w="1081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882" y="360"/>
                  </a:lnTo>
                  <a:cubicBezTo>
                    <a:pt x="979" y="360"/>
                    <a:pt x="1063" y="291"/>
                    <a:pt x="1071" y="197"/>
                  </a:cubicBezTo>
                  <a:cubicBezTo>
                    <a:pt x="1080" y="8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5;p65">
              <a:extLst>
                <a:ext uri="{FF2B5EF4-FFF2-40B4-BE49-F238E27FC236}">
                  <a16:creationId xmlns:a16="http://schemas.microsoft.com/office/drawing/2014/main" id="{DEB36987-47E2-04DC-2B59-574109F6D38A}"/>
                </a:ext>
              </a:extLst>
            </p:cNvPr>
            <p:cNvSpPr/>
            <p:nvPr/>
          </p:nvSpPr>
          <p:spPr>
            <a:xfrm>
              <a:off x="2547938" y="3912426"/>
              <a:ext cx="92402" cy="13714"/>
            </a:xfrm>
            <a:custGeom>
              <a:avLst/>
              <a:gdLst/>
              <a:ahLst/>
              <a:cxnLst/>
              <a:rect l="l" t="t" r="r" b="b"/>
              <a:pathLst>
                <a:path w="2439" h="362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258" y="361"/>
                  </a:lnTo>
                  <a:cubicBezTo>
                    <a:pt x="2258" y="361"/>
                    <a:pt x="2259" y="361"/>
                    <a:pt x="2260" y="361"/>
                  </a:cubicBezTo>
                  <a:cubicBezTo>
                    <a:pt x="2358" y="361"/>
                    <a:pt x="2439" y="281"/>
                    <a:pt x="2439" y="182"/>
                  </a:cubicBezTo>
                  <a:cubicBezTo>
                    <a:pt x="2439" y="83"/>
                    <a:pt x="2357" y="1"/>
                    <a:pt x="2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6;p65">
              <a:extLst>
                <a:ext uri="{FF2B5EF4-FFF2-40B4-BE49-F238E27FC236}">
                  <a16:creationId xmlns:a16="http://schemas.microsoft.com/office/drawing/2014/main" id="{AAB63AC4-DF40-246C-6697-21BF872A46CE}"/>
                </a:ext>
              </a:extLst>
            </p:cNvPr>
            <p:cNvSpPr/>
            <p:nvPr/>
          </p:nvSpPr>
          <p:spPr>
            <a:xfrm>
              <a:off x="2488761" y="3881436"/>
              <a:ext cx="99031" cy="13714"/>
            </a:xfrm>
            <a:custGeom>
              <a:avLst/>
              <a:gdLst/>
              <a:ahLst/>
              <a:cxnLst/>
              <a:rect l="l" t="t" r="r" b="b"/>
              <a:pathLst>
                <a:path w="261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415" y="361"/>
                  </a:lnTo>
                  <a:cubicBezTo>
                    <a:pt x="2511" y="361"/>
                    <a:pt x="2596" y="291"/>
                    <a:pt x="2604" y="197"/>
                  </a:cubicBezTo>
                  <a:cubicBezTo>
                    <a:pt x="2613" y="90"/>
                    <a:pt x="2529" y="1"/>
                    <a:pt x="2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7;p65">
              <a:extLst>
                <a:ext uri="{FF2B5EF4-FFF2-40B4-BE49-F238E27FC236}">
                  <a16:creationId xmlns:a16="http://schemas.microsoft.com/office/drawing/2014/main" id="{512BF830-F9FA-DCF0-B363-B08D5E3C2568}"/>
                </a:ext>
              </a:extLst>
            </p:cNvPr>
            <p:cNvSpPr/>
            <p:nvPr/>
          </p:nvSpPr>
          <p:spPr>
            <a:xfrm>
              <a:off x="2488155" y="3851697"/>
              <a:ext cx="40954" cy="13676"/>
            </a:xfrm>
            <a:custGeom>
              <a:avLst/>
              <a:gdLst/>
              <a:ahLst/>
              <a:cxnLst/>
              <a:rect l="l" t="t" r="r" b="b"/>
              <a:pathLst>
                <a:path w="1081" h="361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882" y="361"/>
                  </a:lnTo>
                  <a:cubicBezTo>
                    <a:pt x="979" y="361"/>
                    <a:pt x="1063" y="291"/>
                    <a:pt x="1071" y="196"/>
                  </a:cubicBezTo>
                  <a:cubicBezTo>
                    <a:pt x="1080" y="8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98;p65">
              <a:extLst>
                <a:ext uri="{FF2B5EF4-FFF2-40B4-BE49-F238E27FC236}">
                  <a16:creationId xmlns:a16="http://schemas.microsoft.com/office/drawing/2014/main" id="{DF65B9E2-8229-5C44-F547-C4F3368ABA3C}"/>
                </a:ext>
              </a:extLst>
            </p:cNvPr>
            <p:cNvSpPr/>
            <p:nvPr/>
          </p:nvSpPr>
          <p:spPr>
            <a:xfrm>
              <a:off x="2548847" y="3851659"/>
              <a:ext cx="175521" cy="13639"/>
            </a:xfrm>
            <a:custGeom>
              <a:avLst/>
              <a:gdLst/>
              <a:ahLst/>
              <a:cxnLst/>
              <a:rect l="l" t="t" r="r" b="b"/>
              <a:pathLst>
                <a:path w="4633" h="360" extrusionOk="0">
                  <a:moveTo>
                    <a:pt x="198" y="0"/>
                  </a:moveTo>
                  <a:cubicBezTo>
                    <a:pt x="102" y="0"/>
                    <a:pt x="18" y="70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4453" y="360"/>
                  </a:lnTo>
                  <a:cubicBezTo>
                    <a:pt x="4454" y="360"/>
                    <a:pt x="4456" y="360"/>
                    <a:pt x="4457" y="360"/>
                  </a:cubicBezTo>
                  <a:cubicBezTo>
                    <a:pt x="4555" y="360"/>
                    <a:pt x="4632" y="279"/>
                    <a:pt x="4632" y="181"/>
                  </a:cubicBezTo>
                  <a:cubicBezTo>
                    <a:pt x="4632" y="81"/>
                    <a:pt x="4552" y="0"/>
                    <a:pt x="4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99;p65">
              <a:extLst>
                <a:ext uri="{FF2B5EF4-FFF2-40B4-BE49-F238E27FC236}">
                  <a16:creationId xmlns:a16="http://schemas.microsoft.com/office/drawing/2014/main" id="{DC769C0F-B827-79D1-596E-FFA946C43DD4}"/>
                </a:ext>
              </a:extLst>
            </p:cNvPr>
            <p:cNvSpPr/>
            <p:nvPr/>
          </p:nvSpPr>
          <p:spPr>
            <a:xfrm>
              <a:off x="2488383" y="4097457"/>
              <a:ext cx="64367" cy="13639"/>
            </a:xfrm>
            <a:custGeom>
              <a:avLst/>
              <a:gdLst/>
              <a:ahLst/>
              <a:cxnLst/>
              <a:rect l="l" t="t" r="r" b="b"/>
              <a:pathLst>
                <a:path w="169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502" y="360"/>
                  </a:lnTo>
                  <a:cubicBezTo>
                    <a:pt x="1597" y="360"/>
                    <a:pt x="1682" y="291"/>
                    <a:pt x="1690" y="197"/>
                  </a:cubicBezTo>
                  <a:cubicBezTo>
                    <a:pt x="1698" y="90"/>
                    <a:pt x="1615" y="1"/>
                    <a:pt x="1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00;p65">
              <a:extLst>
                <a:ext uri="{FF2B5EF4-FFF2-40B4-BE49-F238E27FC236}">
                  <a16:creationId xmlns:a16="http://schemas.microsoft.com/office/drawing/2014/main" id="{BFB48FDB-367F-57D1-278C-0388A0E8E5E2}"/>
                </a:ext>
              </a:extLst>
            </p:cNvPr>
            <p:cNvSpPr/>
            <p:nvPr/>
          </p:nvSpPr>
          <p:spPr>
            <a:xfrm>
              <a:off x="2488420" y="4005548"/>
              <a:ext cx="71641" cy="13676"/>
            </a:xfrm>
            <a:custGeom>
              <a:avLst/>
              <a:gdLst/>
              <a:ahLst/>
              <a:cxnLst/>
              <a:rect l="l" t="t" r="r" b="b"/>
              <a:pathLst>
                <a:path w="1891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1709" y="360"/>
                  </a:lnTo>
                  <a:cubicBezTo>
                    <a:pt x="1710" y="360"/>
                    <a:pt x="1710" y="360"/>
                    <a:pt x="1711" y="360"/>
                  </a:cubicBezTo>
                  <a:cubicBezTo>
                    <a:pt x="1811" y="360"/>
                    <a:pt x="1890" y="280"/>
                    <a:pt x="1890" y="181"/>
                  </a:cubicBezTo>
                  <a:cubicBezTo>
                    <a:pt x="1890" y="82"/>
                    <a:pt x="1810" y="0"/>
                    <a:pt x="1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01;p65">
              <a:extLst>
                <a:ext uri="{FF2B5EF4-FFF2-40B4-BE49-F238E27FC236}">
                  <a16:creationId xmlns:a16="http://schemas.microsoft.com/office/drawing/2014/main" id="{3B88EA1E-966D-B2C0-9F06-B977B7DEDCD1}"/>
                </a:ext>
              </a:extLst>
            </p:cNvPr>
            <p:cNvSpPr/>
            <p:nvPr/>
          </p:nvSpPr>
          <p:spPr>
            <a:xfrm>
              <a:off x="2488042" y="4035401"/>
              <a:ext cx="30384" cy="13676"/>
            </a:xfrm>
            <a:custGeom>
              <a:avLst/>
              <a:gdLst/>
              <a:ahLst/>
              <a:cxnLst/>
              <a:rect l="l" t="t" r="r" b="b"/>
              <a:pathLst>
                <a:path w="802" h="361" extrusionOk="0">
                  <a:moveTo>
                    <a:pt x="197" y="1"/>
                  </a:moveTo>
                  <a:cubicBezTo>
                    <a:pt x="102" y="1"/>
                    <a:pt x="16" y="70"/>
                    <a:pt x="9" y="164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605" y="361"/>
                  </a:lnTo>
                  <a:cubicBezTo>
                    <a:pt x="700" y="361"/>
                    <a:pt x="785" y="291"/>
                    <a:pt x="793" y="197"/>
                  </a:cubicBezTo>
                  <a:cubicBezTo>
                    <a:pt x="801" y="90"/>
                    <a:pt x="718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02;p65">
              <a:extLst>
                <a:ext uri="{FF2B5EF4-FFF2-40B4-BE49-F238E27FC236}">
                  <a16:creationId xmlns:a16="http://schemas.microsoft.com/office/drawing/2014/main" id="{2C2D6AF9-AA88-73EF-69DC-FAE02E553C66}"/>
                </a:ext>
              </a:extLst>
            </p:cNvPr>
            <p:cNvSpPr/>
            <p:nvPr/>
          </p:nvSpPr>
          <p:spPr>
            <a:xfrm>
              <a:off x="2488383" y="4066391"/>
              <a:ext cx="64367" cy="13676"/>
            </a:xfrm>
            <a:custGeom>
              <a:avLst/>
              <a:gdLst/>
              <a:ahLst/>
              <a:cxnLst/>
              <a:rect l="l" t="t" r="r" b="b"/>
              <a:pathLst>
                <a:path w="1699" h="361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502" y="361"/>
                  </a:lnTo>
                  <a:cubicBezTo>
                    <a:pt x="1597" y="361"/>
                    <a:pt x="1682" y="292"/>
                    <a:pt x="1690" y="198"/>
                  </a:cubicBezTo>
                  <a:cubicBezTo>
                    <a:pt x="1698" y="90"/>
                    <a:pt x="1615" y="1"/>
                    <a:pt x="1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03;p65">
              <a:extLst>
                <a:ext uri="{FF2B5EF4-FFF2-40B4-BE49-F238E27FC236}">
                  <a16:creationId xmlns:a16="http://schemas.microsoft.com/office/drawing/2014/main" id="{9602BCF2-8F47-3692-19E7-7777ECA08231}"/>
                </a:ext>
              </a:extLst>
            </p:cNvPr>
            <p:cNvSpPr/>
            <p:nvPr/>
          </p:nvSpPr>
          <p:spPr>
            <a:xfrm>
              <a:off x="2725050" y="3973952"/>
              <a:ext cx="56979" cy="56979"/>
            </a:xfrm>
            <a:custGeom>
              <a:avLst/>
              <a:gdLst/>
              <a:ahLst/>
              <a:cxnLst/>
              <a:rect l="l" t="t" r="r" b="b"/>
              <a:pathLst>
                <a:path w="1504" h="1504" extrusionOk="0">
                  <a:moveTo>
                    <a:pt x="751" y="368"/>
                  </a:moveTo>
                  <a:cubicBezTo>
                    <a:pt x="964" y="368"/>
                    <a:pt x="1135" y="540"/>
                    <a:pt x="1135" y="752"/>
                  </a:cubicBezTo>
                  <a:cubicBezTo>
                    <a:pt x="1135" y="964"/>
                    <a:pt x="964" y="1136"/>
                    <a:pt x="751" y="1136"/>
                  </a:cubicBezTo>
                  <a:cubicBezTo>
                    <a:pt x="539" y="1136"/>
                    <a:pt x="368" y="964"/>
                    <a:pt x="368" y="752"/>
                  </a:cubicBezTo>
                  <a:cubicBezTo>
                    <a:pt x="368" y="540"/>
                    <a:pt x="539" y="368"/>
                    <a:pt x="751" y="368"/>
                  </a:cubicBezTo>
                  <a:close/>
                  <a:moveTo>
                    <a:pt x="751" y="0"/>
                  </a:moveTo>
                  <a:cubicBezTo>
                    <a:pt x="337" y="0"/>
                    <a:pt x="0" y="339"/>
                    <a:pt x="0" y="752"/>
                  </a:cubicBezTo>
                  <a:cubicBezTo>
                    <a:pt x="0" y="1166"/>
                    <a:pt x="337" y="1503"/>
                    <a:pt x="751" y="1503"/>
                  </a:cubicBezTo>
                  <a:cubicBezTo>
                    <a:pt x="1165" y="1503"/>
                    <a:pt x="1503" y="1166"/>
                    <a:pt x="1503" y="752"/>
                  </a:cubicBezTo>
                  <a:cubicBezTo>
                    <a:pt x="1503" y="339"/>
                    <a:pt x="1165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04;p65">
              <a:extLst>
                <a:ext uri="{FF2B5EF4-FFF2-40B4-BE49-F238E27FC236}">
                  <a16:creationId xmlns:a16="http://schemas.microsoft.com/office/drawing/2014/main" id="{D3008719-4A1D-2A81-DD2E-D83C9072EEF8}"/>
                </a:ext>
              </a:extLst>
            </p:cNvPr>
            <p:cNvSpPr/>
            <p:nvPr/>
          </p:nvSpPr>
          <p:spPr>
            <a:xfrm>
              <a:off x="2335706" y="3768463"/>
              <a:ext cx="476707" cy="399763"/>
            </a:xfrm>
            <a:custGeom>
              <a:avLst/>
              <a:gdLst/>
              <a:ahLst/>
              <a:cxnLst/>
              <a:rect l="l" t="t" r="r" b="b"/>
              <a:pathLst>
                <a:path w="12583" h="10552" extrusionOk="0">
                  <a:moveTo>
                    <a:pt x="10548" y="361"/>
                  </a:moveTo>
                  <a:cubicBezTo>
                    <a:pt x="10657" y="361"/>
                    <a:pt x="10747" y="450"/>
                    <a:pt x="10747" y="560"/>
                  </a:cubicBezTo>
                  <a:lnTo>
                    <a:pt x="10747" y="1376"/>
                  </a:lnTo>
                  <a:lnTo>
                    <a:pt x="360" y="1376"/>
                  </a:lnTo>
                  <a:lnTo>
                    <a:pt x="360" y="560"/>
                  </a:lnTo>
                  <a:cubicBezTo>
                    <a:pt x="361" y="450"/>
                    <a:pt x="450" y="361"/>
                    <a:pt x="562" y="361"/>
                  </a:cubicBezTo>
                  <a:close/>
                  <a:moveTo>
                    <a:pt x="3210" y="1769"/>
                  </a:moveTo>
                  <a:lnTo>
                    <a:pt x="3210" y="9470"/>
                  </a:lnTo>
                  <a:lnTo>
                    <a:pt x="560" y="9470"/>
                  </a:lnTo>
                  <a:cubicBezTo>
                    <a:pt x="450" y="9470"/>
                    <a:pt x="360" y="9381"/>
                    <a:pt x="360" y="9269"/>
                  </a:cubicBezTo>
                  <a:lnTo>
                    <a:pt x="360" y="1769"/>
                  </a:lnTo>
                  <a:close/>
                  <a:moveTo>
                    <a:pt x="12079" y="4982"/>
                  </a:moveTo>
                  <a:cubicBezTo>
                    <a:pt x="12158" y="4982"/>
                    <a:pt x="12222" y="5047"/>
                    <a:pt x="12222" y="5126"/>
                  </a:cubicBezTo>
                  <a:lnTo>
                    <a:pt x="12222" y="8729"/>
                  </a:lnTo>
                  <a:lnTo>
                    <a:pt x="11000" y="7419"/>
                  </a:lnTo>
                  <a:cubicBezTo>
                    <a:pt x="10964" y="7380"/>
                    <a:pt x="10914" y="7360"/>
                    <a:pt x="10865" y="7360"/>
                  </a:cubicBezTo>
                  <a:cubicBezTo>
                    <a:pt x="10820" y="7360"/>
                    <a:pt x="10775" y="7376"/>
                    <a:pt x="10740" y="7409"/>
                  </a:cubicBezTo>
                  <a:lnTo>
                    <a:pt x="9308" y="8734"/>
                  </a:lnTo>
                  <a:lnTo>
                    <a:pt x="8082" y="7419"/>
                  </a:lnTo>
                  <a:cubicBezTo>
                    <a:pt x="8045" y="7380"/>
                    <a:pt x="7996" y="7360"/>
                    <a:pt x="7947" y="7360"/>
                  </a:cubicBezTo>
                  <a:cubicBezTo>
                    <a:pt x="7902" y="7360"/>
                    <a:pt x="7858" y="7376"/>
                    <a:pt x="7822" y="7409"/>
                  </a:cubicBezTo>
                  <a:lnTo>
                    <a:pt x="7423" y="7779"/>
                  </a:lnTo>
                  <a:cubicBezTo>
                    <a:pt x="7349" y="7848"/>
                    <a:pt x="7345" y="7964"/>
                    <a:pt x="7413" y="8039"/>
                  </a:cubicBezTo>
                  <a:cubicBezTo>
                    <a:pt x="7449" y="8078"/>
                    <a:pt x="7498" y="8098"/>
                    <a:pt x="7547" y="8098"/>
                  </a:cubicBezTo>
                  <a:cubicBezTo>
                    <a:pt x="7592" y="8098"/>
                    <a:pt x="7637" y="8081"/>
                    <a:pt x="7672" y="8049"/>
                  </a:cubicBezTo>
                  <a:lnTo>
                    <a:pt x="7937" y="7804"/>
                  </a:lnTo>
                  <a:lnTo>
                    <a:pt x="9776" y="9777"/>
                  </a:lnTo>
                  <a:cubicBezTo>
                    <a:pt x="9813" y="9817"/>
                    <a:pt x="9861" y="9837"/>
                    <a:pt x="9912" y="9837"/>
                  </a:cubicBezTo>
                  <a:cubicBezTo>
                    <a:pt x="10070" y="9837"/>
                    <a:pt x="10156" y="9644"/>
                    <a:pt x="10047" y="9527"/>
                  </a:cubicBezTo>
                  <a:lnTo>
                    <a:pt x="9560" y="9005"/>
                  </a:lnTo>
                  <a:lnTo>
                    <a:pt x="10855" y="7806"/>
                  </a:lnTo>
                  <a:lnTo>
                    <a:pt x="12222" y="9270"/>
                  </a:lnTo>
                  <a:lnTo>
                    <a:pt x="12222" y="10048"/>
                  </a:lnTo>
                  <a:cubicBezTo>
                    <a:pt x="12222" y="10128"/>
                    <a:pt x="12157" y="10192"/>
                    <a:pt x="12079" y="10192"/>
                  </a:cubicBezTo>
                  <a:lnTo>
                    <a:pt x="6732" y="10192"/>
                  </a:lnTo>
                  <a:cubicBezTo>
                    <a:pt x="6651" y="10192"/>
                    <a:pt x="6587" y="10127"/>
                    <a:pt x="6587" y="10048"/>
                  </a:cubicBezTo>
                  <a:lnTo>
                    <a:pt x="6587" y="9054"/>
                  </a:lnTo>
                  <a:lnTo>
                    <a:pt x="7038" y="8637"/>
                  </a:lnTo>
                  <a:cubicBezTo>
                    <a:pt x="7112" y="8567"/>
                    <a:pt x="7116" y="8451"/>
                    <a:pt x="7048" y="8377"/>
                  </a:cubicBezTo>
                  <a:cubicBezTo>
                    <a:pt x="7012" y="8337"/>
                    <a:pt x="6963" y="8318"/>
                    <a:pt x="6913" y="8318"/>
                  </a:cubicBezTo>
                  <a:cubicBezTo>
                    <a:pt x="6869" y="8318"/>
                    <a:pt x="6824" y="8334"/>
                    <a:pt x="6788" y="8366"/>
                  </a:cubicBezTo>
                  <a:lnTo>
                    <a:pt x="6587" y="8552"/>
                  </a:lnTo>
                  <a:lnTo>
                    <a:pt x="6587" y="5126"/>
                  </a:lnTo>
                  <a:cubicBezTo>
                    <a:pt x="6587" y="5046"/>
                    <a:pt x="6653" y="4982"/>
                    <a:pt x="6732" y="4982"/>
                  </a:cubicBezTo>
                  <a:close/>
                  <a:moveTo>
                    <a:pt x="569" y="0"/>
                  </a:moveTo>
                  <a:cubicBezTo>
                    <a:pt x="255" y="0"/>
                    <a:pt x="1" y="255"/>
                    <a:pt x="1" y="568"/>
                  </a:cubicBezTo>
                  <a:lnTo>
                    <a:pt x="1" y="9263"/>
                  </a:lnTo>
                  <a:cubicBezTo>
                    <a:pt x="1" y="9576"/>
                    <a:pt x="256" y="9830"/>
                    <a:pt x="569" y="9830"/>
                  </a:cubicBezTo>
                  <a:lnTo>
                    <a:pt x="6226" y="9830"/>
                  </a:lnTo>
                  <a:lnTo>
                    <a:pt x="6226" y="10039"/>
                  </a:lnTo>
                  <a:cubicBezTo>
                    <a:pt x="6226" y="10322"/>
                    <a:pt x="6455" y="10551"/>
                    <a:pt x="6738" y="10551"/>
                  </a:cubicBezTo>
                  <a:lnTo>
                    <a:pt x="12070" y="10551"/>
                  </a:lnTo>
                  <a:cubicBezTo>
                    <a:pt x="12353" y="10551"/>
                    <a:pt x="12582" y="10322"/>
                    <a:pt x="12582" y="10039"/>
                  </a:cubicBezTo>
                  <a:lnTo>
                    <a:pt x="12582" y="5131"/>
                  </a:lnTo>
                  <a:cubicBezTo>
                    <a:pt x="12582" y="4849"/>
                    <a:pt x="12353" y="4621"/>
                    <a:pt x="12071" y="4621"/>
                  </a:cubicBezTo>
                  <a:lnTo>
                    <a:pt x="11108" y="4621"/>
                  </a:lnTo>
                  <a:lnTo>
                    <a:pt x="11108" y="3451"/>
                  </a:lnTo>
                  <a:cubicBezTo>
                    <a:pt x="11108" y="3356"/>
                    <a:pt x="11038" y="3271"/>
                    <a:pt x="10944" y="3262"/>
                  </a:cubicBezTo>
                  <a:cubicBezTo>
                    <a:pt x="10939" y="3261"/>
                    <a:pt x="10934" y="3261"/>
                    <a:pt x="10928" y="3261"/>
                  </a:cubicBezTo>
                  <a:cubicBezTo>
                    <a:pt x="10829" y="3261"/>
                    <a:pt x="10748" y="3343"/>
                    <a:pt x="10748" y="3445"/>
                  </a:cubicBezTo>
                  <a:lnTo>
                    <a:pt x="10748" y="4619"/>
                  </a:lnTo>
                  <a:lnTo>
                    <a:pt x="6738" y="4619"/>
                  </a:lnTo>
                  <a:cubicBezTo>
                    <a:pt x="6455" y="4619"/>
                    <a:pt x="6226" y="4848"/>
                    <a:pt x="6226" y="5131"/>
                  </a:cubicBezTo>
                  <a:lnTo>
                    <a:pt x="6226" y="9468"/>
                  </a:lnTo>
                  <a:lnTo>
                    <a:pt x="3605" y="9468"/>
                  </a:lnTo>
                  <a:lnTo>
                    <a:pt x="3605" y="1769"/>
                  </a:lnTo>
                  <a:lnTo>
                    <a:pt x="10748" y="1769"/>
                  </a:lnTo>
                  <a:lnTo>
                    <a:pt x="10748" y="2619"/>
                  </a:lnTo>
                  <a:cubicBezTo>
                    <a:pt x="10748" y="2706"/>
                    <a:pt x="10806" y="2788"/>
                    <a:pt x="10892" y="2805"/>
                  </a:cubicBezTo>
                  <a:cubicBezTo>
                    <a:pt x="10904" y="2807"/>
                    <a:pt x="10916" y="2809"/>
                    <a:pt x="10928" y="2809"/>
                  </a:cubicBezTo>
                  <a:cubicBezTo>
                    <a:pt x="11028" y="2809"/>
                    <a:pt x="11109" y="2726"/>
                    <a:pt x="11109" y="2623"/>
                  </a:cubicBezTo>
                  <a:lnTo>
                    <a:pt x="11109" y="565"/>
                  </a:lnTo>
                  <a:cubicBezTo>
                    <a:pt x="11109" y="254"/>
                    <a:pt x="10855" y="0"/>
                    <a:pt x="10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454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>
          <a:extLst>
            <a:ext uri="{FF2B5EF4-FFF2-40B4-BE49-F238E27FC236}">
              <a16:creationId xmlns:a16="http://schemas.microsoft.com/office/drawing/2014/main" id="{A6950302-0FC9-B9CF-AB5E-79E4EC3FB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>
            <a:extLst>
              <a:ext uri="{FF2B5EF4-FFF2-40B4-BE49-F238E27FC236}">
                <a16:creationId xmlns:a16="http://schemas.microsoft.com/office/drawing/2014/main" id="{FF531B28-1062-3C02-71E7-B99D123A4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Main Stages for Mitigation</a:t>
            </a:r>
            <a:endParaRPr dirty="0"/>
          </a:p>
        </p:txBody>
      </p:sp>
      <p:sp>
        <p:nvSpPr>
          <p:cNvPr id="1668" name="Google Shape;1668;p42">
            <a:extLst>
              <a:ext uri="{FF2B5EF4-FFF2-40B4-BE49-F238E27FC236}">
                <a16:creationId xmlns:a16="http://schemas.microsoft.com/office/drawing/2014/main" id="{2C9A3E31-98A1-FF80-2FAF-376EC33E95E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442196" y="2657605"/>
            <a:ext cx="211125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/>
              <a:t>P</a:t>
            </a:r>
            <a:r>
              <a:rPr lang="en" sz="1600" dirty="0"/>
              <a:t>ost-processing</a:t>
            </a:r>
            <a:endParaRPr sz="1600" dirty="0"/>
          </a:p>
        </p:txBody>
      </p:sp>
      <p:sp>
        <p:nvSpPr>
          <p:cNvPr id="1672" name="Google Shape;1672;p42">
            <a:extLst>
              <a:ext uri="{FF2B5EF4-FFF2-40B4-BE49-F238E27FC236}">
                <a16:creationId xmlns:a16="http://schemas.microsoft.com/office/drawing/2014/main" id="{AC1F159F-8BF6-06BE-AEEF-EAB040DC343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5" y="265760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Pre-processing</a:t>
            </a:r>
            <a:endParaRPr sz="1600" dirty="0"/>
          </a:p>
        </p:txBody>
      </p:sp>
      <p:sp>
        <p:nvSpPr>
          <p:cNvPr id="1673" name="Google Shape;1673;p42">
            <a:extLst>
              <a:ext uri="{FF2B5EF4-FFF2-40B4-BE49-F238E27FC236}">
                <a16:creationId xmlns:a16="http://schemas.microsoft.com/office/drawing/2014/main" id="{BA3B1C04-46B8-5BD8-0885-663B158CC29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77708" y="265760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In-processing</a:t>
            </a:r>
            <a:endParaRPr sz="1400" dirty="0"/>
          </a:p>
        </p:txBody>
      </p:sp>
      <p:grpSp>
        <p:nvGrpSpPr>
          <p:cNvPr id="1674" name="Google Shape;1674;p42">
            <a:extLst>
              <a:ext uri="{FF2B5EF4-FFF2-40B4-BE49-F238E27FC236}">
                <a16:creationId xmlns:a16="http://schemas.microsoft.com/office/drawing/2014/main" id="{B5CBC77C-077C-5DFD-DE03-0E77E5739739}"/>
              </a:ext>
            </a:extLst>
          </p:cNvPr>
          <p:cNvGrpSpPr/>
          <p:nvPr/>
        </p:nvGrpSpPr>
        <p:grpSpPr>
          <a:xfrm>
            <a:off x="805673" y="2200448"/>
            <a:ext cx="341227" cy="302177"/>
            <a:chOff x="713167" y="740543"/>
            <a:chExt cx="476707" cy="422153"/>
          </a:xfrm>
        </p:grpSpPr>
        <p:sp>
          <p:nvSpPr>
            <p:cNvPr id="1675" name="Google Shape;1675;p42">
              <a:extLst>
                <a:ext uri="{FF2B5EF4-FFF2-40B4-BE49-F238E27FC236}">
                  <a16:creationId xmlns:a16="http://schemas.microsoft.com/office/drawing/2014/main" id="{95C9A445-2A96-44F4-BEFA-E9471CE57233}"/>
                </a:ext>
              </a:extLst>
            </p:cNvPr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>
              <a:extLst>
                <a:ext uri="{FF2B5EF4-FFF2-40B4-BE49-F238E27FC236}">
                  <a16:creationId xmlns:a16="http://schemas.microsoft.com/office/drawing/2014/main" id="{098E951A-F64A-8003-518D-02C814104DE4}"/>
                </a:ext>
              </a:extLst>
            </p:cNvPr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>
              <a:extLst>
                <a:ext uri="{FF2B5EF4-FFF2-40B4-BE49-F238E27FC236}">
                  <a16:creationId xmlns:a16="http://schemas.microsoft.com/office/drawing/2014/main" id="{ED343DB7-4772-B071-7773-8CC8B879714A}"/>
                </a:ext>
              </a:extLst>
            </p:cNvPr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>
              <a:extLst>
                <a:ext uri="{FF2B5EF4-FFF2-40B4-BE49-F238E27FC236}">
                  <a16:creationId xmlns:a16="http://schemas.microsoft.com/office/drawing/2014/main" id="{38141B30-1D57-9C5E-2653-806BB3777447}"/>
                </a:ext>
              </a:extLst>
            </p:cNvPr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>
              <a:extLst>
                <a:ext uri="{FF2B5EF4-FFF2-40B4-BE49-F238E27FC236}">
                  <a16:creationId xmlns:a16="http://schemas.microsoft.com/office/drawing/2014/main" id="{74542DF8-4AF3-9448-2167-6D92286A4EE7}"/>
                </a:ext>
              </a:extLst>
            </p:cNvPr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>
              <a:extLst>
                <a:ext uri="{FF2B5EF4-FFF2-40B4-BE49-F238E27FC236}">
                  <a16:creationId xmlns:a16="http://schemas.microsoft.com/office/drawing/2014/main" id="{DA810B93-96FC-E009-BD8C-17A45A07F2AC}"/>
                </a:ext>
              </a:extLst>
            </p:cNvPr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>
              <a:extLst>
                <a:ext uri="{FF2B5EF4-FFF2-40B4-BE49-F238E27FC236}">
                  <a16:creationId xmlns:a16="http://schemas.microsoft.com/office/drawing/2014/main" id="{95157808-3FD7-1A25-028B-54ECCA7A11EE}"/>
                </a:ext>
              </a:extLst>
            </p:cNvPr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>
              <a:extLst>
                <a:ext uri="{FF2B5EF4-FFF2-40B4-BE49-F238E27FC236}">
                  <a16:creationId xmlns:a16="http://schemas.microsoft.com/office/drawing/2014/main" id="{094478EE-7BCE-D3B1-2CB2-E11FB2089316}"/>
                </a:ext>
              </a:extLst>
            </p:cNvPr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>
              <a:extLst>
                <a:ext uri="{FF2B5EF4-FFF2-40B4-BE49-F238E27FC236}">
                  <a16:creationId xmlns:a16="http://schemas.microsoft.com/office/drawing/2014/main" id="{E3A17AAD-3781-F271-2CEB-2A1286AD5428}"/>
                </a:ext>
              </a:extLst>
            </p:cNvPr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>
              <a:extLst>
                <a:ext uri="{FF2B5EF4-FFF2-40B4-BE49-F238E27FC236}">
                  <a16:creationId xmlns:a16="http://schemas.microsoft.com/office/drawing/2014/main" id="{6FB6FC30-7915-F58E-3E8F-9F44C084F8AC}"/>
                </a:ext>
              </a:extLst>
            </p:cNvPr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>
              <a:extLst>
                <a:ext uri="{FF2B5EF4-FFF2-40B4-BE49-F238E27FC236}">
                  <a16:creationId xmlns:a16="http://schemas.microsoft.com/office/drawing/2014/main" id="{3E836E55-C7BC-B70F-4C8D-3E0347FC4B73}"/>
                </a:ext>
              </a:extLst>
            </p:cNvPr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>
              <a:extLst>
                <a:ext uri="{FF2B5EF4-FFF2-40B4-BE49-F238E27FC236}">
                  <a16:creationId xmlns:a16="http://schemas.microsoft.com/office/drawing/2014/main" id="{E3EA68BE-55D0-A2CF-FF00-BDD33D61D7CA}"/>
                </a:ext>
              </a:extLst>
            </p:cNvPr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>
              <a:extLst>
                <a:ext uri="{FF2B5EF4-FFF2-40B4-BE49-F238E27FC236}">
                  <a16:creationId xmlns:a16="http://schemas.microsoft.com/office/drawing/2014/main" id="{0817B384-1CBF-9011-2392-DBFA887A3AD7}"/>
                </a:ext>
              </a:extLst>
            </p:cNvPr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>
              <a:extLst>
                <a:ext uri="{FF2B5EF4-FFF2-40B4-BE49-F238E27FC236}">
                  <a16:creationId xmlns:a16="http://schemas.microsoft.com/office/drawing/2014/main" id="{44FF967B-2282-2D35-220B-1294FF5B9E33}"/>
                </a:ext>
              </a:extLst>
            </p:cNvPr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>
              <a:extLst>
                <a:ext uri="{FF2B5EF4-FFF2-40B4-BE49-F238E27FC236}">
                  <a16:creationId xmlns:a16="http://schemas.microsoft.com/office/drawing/2014/main" id="{E08A342A-6B9B-8561-477E-F0420681C64C}"/>
                </a:ext>
              </a:extLst>
            </p:cNvPr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>
              <a:extLst>
                <a:ext uri="{FF2B5EF4-FFF2-40B4-BE49-F238E27FC236}">
                  <a16:creationId xmlns:a16="http://schemas.microsoft.com/office/drawing/2014/main" id="{E9E3A232-4178-E45E-E772-07ADF6DB0059}"/>
                </a:ext>
              </a:extLst>
            </p:cNvPr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>
              <a:extLst>
                <a:ext uri="{FF2B5EF4-FFF2-40B4-BE49-F238E27FC236}">
                  <a16:creationId xmlns:a16="http://schemas.microsoft.com/office/drawing/2014/main" id="{52E6B7D2-74F9-7844-9B67-E7388090A2A1}"/>
                </a:ext>
              </a:extLst>
            </p:cNvPr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>
              <a:extLst>
                <a:ext uri="{FF2B5EF4-FFF2-40B4-BE49-F238E27FC236}">
                  <a16:creationId xmlns:a16="http://schemas.microsoft.com/office/drawing/2014/main" id="{CDEBE710-ED02-D171-434F-84DAF9635F9A}"/>
                </a:ext>
              </a:extLst>
            </p:cNvPr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>
              <a:extLst>
                <a:ext uri="{FF2B5EF4-FFF2-40B4-BE49-F238E27FC236}">
                  <a16:creationId xmlns:a16="http://schemas.microsoft.com/office/drawing/2014/main" id="{FF05DB20-BB20-3AEA-CF41-2E437677D32F}"/>
                </a:ext>
              </a:extLst>
            </p:cNvPr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>
              <a:extLst>
                <a:ext uri="{FF2B5EF4-FFF2-40B4-BE49-F238E27FC236}">
                  <a16:creationId xmlns:a16="http://schemas.microsoft.com/office/drawing/2014/main" id="{8A097A2E-361B-D11D-A32A-8687982971FA}"/>
                </a:ext>
              </a:extLst>
            </p:cNvPr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>
              <a:extLst>
                <a:ext uri="{FF2B5EF4-FFF2-40B4-BE49-F238E27FC236}">
                  <a16:creationId xmlns:a16="http://schemas.microsoft.com/office/drawing/2014/main" id="{C75314E5-8A1A-C65B-406D-4F9EED45CE8D}"/>
                </a:ext>
              </a:extLst>
            </p:cNvPr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>
              <a:extLst>
                <a:ext uri="{FF2B5EF4-FFF2-40B4-BE49-F238E27FC236}">
                  <a16:creationId xmlns:a16="http://schemas.microsoft.com/office/drawing/2014/main" id="{95D235EC-AAD9-7877-A49C-810C20694474}"/>
                </a:ext>
              </a:extLst>
            </p:cNvPr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>
              <a:extLst>
                <a:ext uri="{FF2B5EF4-FFF2-40B4-BE49-F238E27FC236}">
                  <a16:creationId xmlns:a16="http://schemas.microsoft.com/office/drawing/2014/main" id="{1868F288-226A-50C0-E8A6-264C93F5E633}"/>
                </a:ext>
              </a:extLst>
            </p:cNvPr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>
              <a:extLst>
                <a:ext uri="{FF2B5EF4-FFF2-40B4-BE49-F238E27FC236}">
                  <a16:creationId xmlns:a16="http://schemas.microsoft.com/office/drawing/2014/main" id="{ECF8198E-62B7-B19C-4171-963B56FB7F3B}"/>
                </a:ext>
              </a:extLst>
            </p:cNvPr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2">
            <a:extLst>
              <a:ext uri="{FF2B5EF4-FFF2-40B4-BE49-F238E27FC236}">
                <a16:creationId xmlns:a16="http://schemas.microsoft.com/office/drawing/2014/main" id="{8B5B758B-CFDC-C653-ADFC-645D86CFC221}"/>
              </a:ext>
            </a:extLst>
          </p:cNvPr>
          <p:cNvGrpSpPr/>
          <p:nvPr/>
        </p:nvGrpSpPr>
        <p:grpSpPr>
          <a:xfrm>
            <a:off x="3670432" y="2206088"/>
            <a:ext cx="341661" cy="290896"/>
            <a:chOff x="2335403" y="748460"/>
            <a:chExt cx="477313" cy="406392"/>
          </a:xfrm>
        </p:grpSpPr>
        <p:sp>
          <p:nvSpPr>
            <p:cNvPr id="1700" name="Google Shape;1700;p42">
              <a:extLst>
                <a:ext uri="{FF2B5EF4-FFF2-40B4-BE49-F238E27FC236}">
                  <a16:creationId xmlns:a16="http://schemas.microsoft.com/office/drawing/2014/main" id="{D4BC5F73-6B36-73C5-B824-CFC464AD9021}"/>
                </a:ext>
              </a:extLst>
            </p:cNvPr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>
              <a:extLst>
                <a:ext uri="{FF2B5EF4-FFF2-40B4-BE49-F238E27FC236}">
                  <a16:creationId xmlns:a16="http://schemas.microsoft.com/office/drawing/2014/main" id="{CBB8DC75-2D5A-8415-D914-E41102DB6C6B}"/>
                </a:ext>
              </a:extLst>
            </p:cNvPr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>
              <a:extLst>
                <a:ext uri="{FF2B5EF4-FFF2-40B4-BE49-F238E27FC236}">
                  <a16:creationId xmlns:a16="http://schemas.microsoft.com/office/drawing/2014/main" id="{CE2D5B48-0DCB-E87F-5332-A4B169C32F33}"/>
                </a:ext>
              </a:extLst>
            </p:cNvPr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>
              <a:extLst>
                <a:ext uri="{FF2B5EF4-FFF2-40B4-BE49-F238E27FC236}">
                  <a16:creationId xmlns:a16="http://schemas.microsoft.com/office/drawing/2014/main" id="{6D3495A8-FC73-3021-56A7-5D4B0E058267}"/>
                </a:ext>
              </a:extLst>
            </p:cNvPr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>
              <a:extLst>
                <a:ext uri="{FF2B5EF4-FFF2-40B4-BE49-F238E27FC236}">
                  <a16:creationId xmlns:a16="http://schemas.microsoft.com/office/drawing/2014/main" id="{6A8CEF7C-FD26-1834-817E-E27402D9F3BD}"/>
                </a:ext>
              </a:extLst>
            </p:cNvPr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2">
              <a:extLst>
                <a:ext uri="{FF2B5EF4-FFF2-40B4-BE49-F238E27FC236}">
                  <a16:creationId xmlns:a16="http://schemas.microsoft.com/office/drawing/2014/main" id="{F2F52ECA-E8A0-4343-51E2-CDC27AB9232B}"/>
                </a:ext>
              </a:extLst>
            </p:cNvPr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2">
              <a:extLst>
                <a:ext uri="{FF2B5EF4-FFF2-40B4-BE49-F238E27FC236}">
                  <a16:creationId xmlns:a16="http://schemas.microsoft.com/office/drawing/2014/main" id="{EF184D47-C54C-557F-F768-52318FCBA547}"/>
                </a:ext>
              </a:extLst>
            </p:cNvPr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>
              <a:extLst>
                <a:ext uri="{FF2B5EF4-FFF2-40B4-BE49-F238E27FC236}">
                  <a16:creationId xmlns:a16="http://schemas.microsoft.com/office/drawing/2014/main" id="{79689598-48F9-96E1-719F-6ABF835E94A2}"/>
                </a:ext>
              </a:extLst>
            </p:cNvPr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>
              <a:extLst>
                <a:ext uri="{FF2B5EF4-FFF2-40B4-BE49-F238E27FC236}">
                  <a16:creationId xmlns:a16="http://schemas.microsoft.com/office/drawing/2014/main" id="{926D04CF-6032-81BC-CDCF-B84DF3B55110}"/>
                </a:ext>
              </a:extLst>
            </p:cNvPr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2">
              <a:extLst>
                <a:ext uri="{FF2B5EF4-FFF2-40B4-BE49-F238E27FC236}">
                  <a16:creationId xmlns:a16="http://schemas.microsoft.com/office/drawing/2014/main" id="{073850F8-98EB-95BB-2A45-770E32D79D0E}"/>
                </a:ext>
              </a:extLst>
            </p:cNvPr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2">
              <a:extLst>
                <a:ext uri="{FF2B5EF4-FFF2-40B4-BE49-F238E27FC236}">
                  <a16:creationId xmlns:a16="http://schemas.microsoft.com/office/drawing/2014/main" id="{2737F9A8-F050-532A-40F4-E00D6122C272}"/>
                </a:ext>
              </a:extLst>
            </p:cNvPr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2">
              <a:extLst>
                <a:ext uri="{FF2B5EF4-FFF2-40B4-BE49-F238E27FC236}">
                  <a16:creationId xmlns:a16="http://schemas.microsoft.com/office/drawing/2014/main" id="{9C56DD5A-7360-853E-BBFF-EA26689B8C9D}"/>
                </a:ext>
              </a:extLst>
            </p:cNvPr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2" name="Google Shape;1712;p42">
            <a:extLst>
              <a:ext uri="{FF2B5EF4-FFF2-40B4-BE49-F238E27FC236}">
                <a16:creationId xmlns:a16="http://schemas.microsoft.com/office/drawing/2014/main" id="{E0509E3C-0131-D8EF-9D17-8ED7C0F84693}"/>
              </a:ext>
            </a:extLst>
          </p:cNvPr>
          <p:cNvGrpSpPr/>
          <p:nvPr/>
        </p:nvGrpSpPr>
        <p:grpSpPr>
          <a:xfrm>
            <a:off x="6535604" y="2180950"/>
            <a:ext cx="340332" cy="341173"/>
            <a:chOff x="1558836" y="713303"/>
            <a:chExt cx="475457" cy="476631"/>
          </a:xfrm>
        </p:grpSpPr>
        <p:sp>
          <p:nvSpPr>
            <p:cNvPr id="1713" name="Google Shape;1713;p42">
              <a:extLst>
                <a:ext uri="{FF2B5EF4-FFF2-40B4-BE49-F238E27FC236}">
                  <a16:creationId xmlns:a16="http://schemas.microsoft.com/office/drawing/2014/main" id="{4FD9E09C-2C58-2066-66B1-75FC85A2D135}"/>
                </a:ext>
              </a:extLst>
            </p:cNvPr>
            <p:cNvSpPr/>
            <p:nvPr/>
          </p:nvSpPr>
          <p:spPr>
            <a:xfrm>
              <a:off x="1611458" y="819874"/>
              <a:ext cx="39855" cy="85128"/>
            </a:xfrm>
            <a:custGeom>
              <a:avLst/>
              <a:gdLst/>
              <a:ahLst/>
              <a:cxnLst/>
              <a:rect l="l" t="t" r="r" b="b"/>
              <a:pathLst>
                <a:path w="1052" h="2247" extrusionOk="0">
                  <a:moveTo>
                    <a:pt x="865" y="0"/>
                  </a:moveTo>
                  <a:cubicBezTo>
                    <a:pt x="526" y="0"/>
                    <a:pt x="252" y="246"/>
                    <a:pt x="252" y="548"/>
                  </a:cubicBezTo>
                  <a:lnTo>
                    <a:pt x="252" y="824"/>
                  </a:lnTo>
                  <a:cubicBezTo>
                    <a:pt x="235" y="902"/>
                    <a:pt x="199" y="931"/>
                    <a:pt x="147" y="951"/>
                  </a:cubicBezTo>
                  <a:cubicBezTo>
                    <a:pt x="86" y="973"/>
                    <a:pt x="37" y="1020"/>
                    <a:pt x="22" y="1082"/>
                  </a:cubicBezTo>
                  <a:cubicBezTo>
                    <a:pt x="0" y="1174"/>
                    <a:pt x="54" y="1266"/>
                    <a:pt x="139" y="1294"/>
                  </a:cubicBezTo>
                  <a:cubicBezTo>
                    <a:pt x="195" y="1314"/>
                    <a:pt x="232" y="1341"/>
                    <a:pt x="251" y="1424"/>
                  </a:cubicBezTo>
                  <a:lnTo>
                    <a:pt x="251" y="1700"/>
                  </a:lnTo>
                  <a:cubicBezTo>
                    <a:pt x="251" y="1999"/>
                    <a:pt x="520" y="2242"/>
                    <a:pt x="854" y="2247"/>
                  </a:cubicBezTo>
                  <a:cubicBezTo>
                    <a:pt x="855" y="2247"/>
                    <a:pt x="855" y="2247"/>
                    <a:pt x="856" y="2247"/>
                  </a:cubicBezTo>
                  <a:cubicBezTo>
                    <a:pt x="951" y="2247"/>
                    <a:pt x="1038" y="2176"/>
                    <a:pt x="1044" y="2078"/>
                  </a:cubicBezTo>
                  <a:cubicBezTo>
                    <a:pt x="1052" y="1974"/>
                    <a:pt x="969" y="1886"/>
                    <a:pt x="865" y="1886"/>
                  </a:cubicBezTo>
                  <a:cubicBezTo>
                    <a:pt x="728" y="1886"/>
                    <a:pt x="612" y="1801"/>
                    <a:pt x="612" y="1698"/>
                  </a:cubicBezTo>
                  <a:lnTo>
                    <a:pt x="612" y="1405"/>
                  </a:lnTo>
                  <a:cubicBezTo>
                    <a:pt x="612" y="1394"/>
                    <a:pt x="610" y="1384"/>
                    <a:pt x="609" y="1376"/>
                  </a:cubicBezTo>
                  <a:cubicBezTo>
                    <a:pt x="589" y="1268"/>
                    <a:pt x="551" y="1187"/>
                    <a:pt x="502" y="1124"/>
                  </a:cubicBezTo>
                  <a:cubicBezTo>
                    <a:pt x="550" y="1061"/>
                    <a:pt x="589" y="980"/>
                    <a:pt x="608" y="874"/>
                  </a:cubicBezTo>
                  <a:cubicBezTo>
                    <a:pt x="610" y="863"/>
                    <a:pt x="612" y="853"/>
                    <a:pt x="612" y="842"/>
                  </a:cubicBezTo>
                  <a:lnTo>
                    <a:pt x="612" y="549"/>
                  </a:lnTo>
                  <a:cubicBezTo>
                    <a:pt x="612" y="449"/>
                    <a:pt x="727" y="363"/>
                    <a:pt x="863" y="362"/>
                  </a:cubicBezTo>
                  <a:cubicBezTo>
                    <a:pt x="956" y="361"/>
                    <a:pt x="1039" y="287"/>
                    <a:pt x="1044" y="192"/>
                  </a:cubicBezTo>
                  <a:cubicBezTo>
                    <a:pt x="1052" y="87"/>
                    <a:pt x="968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2">
              <a:extLst>
                <a:ext uri="{FF2B5EF4-FFF2-40B4-BE49-F238E27FC236}">
                  <a16:creationId xmlns:a16="http://schemas.microsoft.com/office/drawing/2014/main" id="{2846BD6A-040D-32A2-3FE2-518C5A08C93D}"/>
                </a:ext>
              </a:extLst>
            </p:cNvPr>
            <p:cNvSpPr/>
            <p:nvPr/>
          </p:nvSpPr>
          <p:spPr>
            <a:xfrm>
              <a:off x="1874873" y="849235"/>
              <a:ext cx="39817" cy="85165"/>
            </a:xfrm>
            <a:custGeom>
              <a:avLst/>
              <a:gdLst/>
              <a:ahLst/>
              <a:cxnLst/>
              <a:rect l="l" t="t" r="r" b="b"/>
              <a:pathLst>
                <a:path w="1051" h="2248" extrusionOk="0">
                  <a:moveTo>
                    <a:pt x="186" y="0"/>
                  </a:moveTo>
                  <a:cubicBezTo>
                    <a:pt x="82" y="0"/>
                    <a:pt x="1" y="87"/>
                    <a:pt x="7" y="192"/>
                  </a:cubicBezTo>
                  <a:cubicBezTo>
                    <a:pt x="12" y="286"/>
                    <a:pt x="95" y="361"/>
                    <a:pt x="189" y="362"/>
                  </a:cubicBezTo>
                  <a:cubicBezTo>
                    <a:pt x="325" y="363"/>
                    <a:pt x="440" y="449"/>
                    <a:pt x="440" y="549"/>
                  </a:cubicBezTo>
                  <a:lnTo>
                    <a:pt x="440" y="842"/>
                  </a:lnTo>
                  <a:cubicBezTo>
                    <a:pt x="440" y="853"/>
                    <a:pt x="442" y="863"/>
                    <a:pt x="443" y="874"/>
                  </a:cubicBezTo>
                  <a:cubicBezTo>
                    <a:pt x="462" y="981"/>
                    <a:pt x="501" y="1062"/>
                    <a:pt x="550" y="1125"/>
                  </a:cubicBezTo>
                  <a:cubicBezTo>
                    <a:pt x="501" y="1188"/>
                    <a:pt x="462" y="1269"/>
                    <a:pt x="443" y="1377"/>
                  </a:cubicBezTo>
                  <a:cubicBezTo>
                    <a:pt x="442" y="1387"/>
                    <a:pt x="440" y="1398"/>
                    <a:pt x="440" y="1408"/>
                  </a:cubicBezTo>
                  <a:lnTo>
                    <a:pt x="440" y="1701"/>
                  </a:lnTo>
                  <a:cubicBezTo>
                    <a:pt x="440" y="1802"/>
                    <a:pt x="325" y="1887"/>
                    <a:pt x="189" y="1888"/>
                  </a:cubicBezTo>
                  <a:cubicBezTo>
                    <a:pt x="95" y="1890"/>
                    <a:pt x="12" y="1963"/>
                    <a:pt x="7" y="2058"/>
                  </a:cubicBezTo>
                  <a:cubicBezTo>
                    <a:pt x="2" y="2163"/>
                    <a:pt x="84" y="2248"/>
                    <a:pt x="186" y="2248"/>
                  </a:cubicBezTo>
                  <a:cubicBezTo>
                    <a:pt x="525" y="2248"/>
                    <a:pt x="800" y="2002"/>
                    <a:pt x="800" y="1701"/>
                  </a:cubicBezTo>
                  <a:lnTo>
                    <a:pt x="800" y="1425"/>
                  </a:lnTo>
                  <a:cubicBezTo>
                    <a:pt x="818" y="1346"/>
                    <a:pt x="852" y="1317"/>
                    <a:pt x="904" y="1298"/>
                  </a:cubicBezTo>
                  <a:cubicBezTo>
                    <a:pt x="965" y="1275"/>
                    <a:pt x="1014" y="1228"/>
                    <a:pt x="1029" y="1167"/>
                  </a:cubicBezTo>
                  <a:cubicBezTo>
                    <a:pt x="1050" y="1074"/>
                    <a:pt x="998" y="984"/>
                    <a:pt x="912" y="955"/>
                  </a:cubicBezTo>
                  <a:cubicBezTo>
                    <a:pt x="855" y="935"/>
                    <a:pt x="819" y="907"/>
                    <a:pt x="800" y="825"/>
                  </a:cubicBezTo>
                  <a:lnTo>
                    <a:pt x="800" y="549"/>
                  </a:lnTo>
                  <a:cubicBezTo>
                    <a:pt x="800" y="247"/>
                    <a:pt x="525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2">
              <a:extLst>
                <a:ext uri="{FF2B5EF4-FFF2-40B4-BE49-F238E27FC236}">
                  <a16:creationId xmlns:a16="http://schemas.microsoft.com/office/drawing/2014/main" id="{AF1538A2-BB9F-85CD-58F9-E051AC3028E4}"/>
                </a:ext>
              </a:extLst>
            </p:cNvPr>
            <p:cNvSpPr/>
            <p:nvPr/>
          </p:nvSpPr>
          <p:spPr>
            <a:xfrm>
              <a:off x="1673476" y="818813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2">
              <a:extLst>
                <a:ext uri="{FF2B5EF4-FFF2-40B4-BE49-F238E27FC236}">
                  <a16:creationId xmlns:a16="http://schemas.microsoft.com/office/drawing/2014/main" id="{7DFFD553-8F76-118A-B24C-3B158A05F21D}"/>
                </a:ext>
              </a:extLst>
            </p:cNvPr>
            <p:cNvSpPr/>
            <p:nvPr/>
          </p:nvSpPr>
          <p:spPr>
            <a:xfrm>
              <a:off x="1674348" y="966489"/>
              <a:ext cx="113011" cy="13676"/>
            </a:xfrm>
            <a:custGeom>
              <a:avLst/>
              <a:gdLst/>
              <a:ahLst/>
              <a:cxnLst/>
              <a:rect l="l" t="t" r="r" b="b"/>
              <a:pathLst>
                <a:path w="2983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85" y="361"/>
                  </a:lnTo>
                  <a:cubicBezTo>
                    <a:pt x="2881" y="361"/>
                    <a:pt x="2965" y="291"/>
                    <a:pt x="2974" y="197"/>
                  </a:cubicBezTo>
                  <a:cubicBezTo>
                    <a:pt x="2982" y="89"/>
                    <a:pt x="2898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2">
              <a:extLst>
                <a:ext uri="{FF2B5EF4-FFF2-40B4-BE49-F238E27FC236}">
                  <a16:creationId xmlns:a16="http://schemas.microsoft.com/office/drawing/2014/main" id="{05B404CE-1D32-5ECA-9967-816DC85C78E4}"/>
                </a:ext>
              </a:extLst>
            </p:cNvPr>
            <p:cNvSpPr/>
            <p:nvPr/>
          </p:nvSpPr>
          <p:spPr>
            <a:xfrm>
              <a:off x="1673476" y="878368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2">
              <a:extLst>
                <a:ext uri="{FF2B5EF4-FFF2-40B4-BE49-F238E27FC236}">
                  <a16:creationId xmlns:a16="http://schemas.microsoft.com/office/drawing/2014/main" id="{FE951921-4B2B-EBE7-4B65-C4CA81E1CCFD}"/>
                </a:ext>
              </a:extLst>
            </p:cNvPr>
            <p:cNvSpPr/>
            <p:nvPr/>
          </p:nvSpPr>
          <p:spPr>
            <a:xfrm>
              <a:off x="1673476" y="906933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61"/>
                    <a:pt x="190" y="361"/>
                  </a:cubicBezTo>
                  <a:lnTo>
                    <a:pt x="753" y="361"/>
                  </a:lnTo>
                  <a:cubicBezTo>
                    <a:pt x="850" y="361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2">
              <a:extLst>
                <a:ext uri="{FF2B5EF4-FFF2-40B4-BE49-F238E27FC236}">
                  <a16:creationId xmlns:a16="http://schemas.microsoft.com/office/drawing/2014/main" id="{5AC9451E-B3B5-FFD2-FD50-0A2710C3ABF1}"/>
                </a:ext>
              </a:extLst>
            </p:cNvPr>
            <p:cNvSpPr/>
            <p:nvPr/>
          </p:nvSpPr>
          <p:spPr>
            <a:xfrm>
              <a:off x="1771901" y="936673"/>
              <a:ext cx="25156" cy="13714"/>
            </a:xfrm>
            <a:custGeom>
              <a:avLst/>
              <a:gdLst/>
              <a:ahLst/>
              <a:cxnLst/>
              <a:rect l="l" t="t" r="r" b="b"/>
              <a:pathLst>
                <a:path w="664" h="362" extrusionOk="0">
                  <a:moveTo>
                    <a:pt x="189" y="1"/>
                  </a:moveTo>
                  <a:cubicBezTo>
                    <a:pt x="85" y="1"/>
                    <a:pt x="1" y="90"/>
                    <a:pt x="9" y="197"/>
                  </a:cubicBezTo>
                  <a:cubicBezTo>
                    <a:pt x="17" y="291"/>
                    <a:pt x="103" y="361"/>
                    <a:pt x="198" y="361"/>
                  </a:cubicBezTo>
                  <a:lnTo>
                    <a:pt x="467" y="361"/>
                  </a:lnTo>
                  <a:cubicBezTo>
                    <a:pt x="562" y="361"/>
                    <a:pt x="647" y="291"/>
                    <a:pt x="655" y="197"/>
                  </a:cubicBezTo>
                  <a:cubicBezTo>
                    <a:pt x="664" y="90"/>
                    <a:pt x="580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2">
              <a:extLst>
                <a:ext uri="{FF2B5EF4-FFF2-40B4-BE49-F238E27FC236}">
                  <a16:creationId xmlns:a16="http://schemas.microsoft.com/office/drawing/2014/main" id="{325BAC5F-09BB-F3D0-53AE-6BEB5BA3B875}"/>
                </a:ext>
              </a:extLst>
            </p:cNvPr>
            <p:cNvSpPr/>
            <p:nvPr/>
          </p:nvSpPr>
          <p:spPr>
            <a:xfrm>
              <a:off x="1673931" y="936673"/>
              <a:ext cx="78801" cy="13714"/>
            </a:xfrm>
            <a:custGeom>
              <a:avLst/>
              <a:gdLst/>
              <a:ahLst/>
              <a:cxnLst/>
              <a:rect l="l" t="t" r="r" b="b"/>
              <a:pathLst>
                <a:path w="2080" h="362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82" y="361"/>
                  </a:lnTo>
                  <a:cubicBezTo>
                    <a:pt x="1977" y="361"/>
                    <a:pt x="2063" y="291"/>
                    <a:pt x="2070" y="197"/>
                  </a:cubicBezTo>
                  <a:cubicBezTo>
                    <a:pt x="2080" y="90"/>
                    <a:pt x="1996" y="1"/>
                    <a:pt x="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2">
              <a:extLst>
                <a:ext uri="{FF2B5EF4-FFF2-40B4-BE49-F238E27FC236}">
                  <a16:creationId xmlns:a16="http://schemas.microsoft.com/office/drawing/2014/main" id="{71506E2B-5B6E-DBDC-5260-FB1DE4B83568}"/>
                </a:ext>
              </a:extLst>
            </p:cNvPr>
            <p:cNvSpPr/>
            <p:nvPr/>
          </p:nvSpPr>
          <p:spPr>
            <a:xfrm>
              <a:off x="1728447" y="878368"/>
              <a:ext cx="36029" cy="13639"/>
            </a:xfrm>
            <a:custGeom>
              <a:avLst/>
              <a:gdLst/>
              <a:ahLst/>
              <a:cxnLst/>
              <a:rect l="l" t="t" r="r" b="b"/>
              <a:pathLst>
                <a:path w="951" h="360" extrusionOk="0">
                  <a:moveTo>
                    <a:pt x="189" y="0"/>
                  </a:moveTo>
                  <a:cubicBezTo>
                    <a:pt x="85" y="0"/>
                    <a:pt x="1" y="89"/>
                    <a:pt x="9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753" y="359"/>
                  </a:lnTo>
                  <a:cubicBezTo>
                    <a:pt x="849" y="359"/>
                    <a:pt x="934" y="290"/>
                    <a:pt x="941" y="196"/>
                  </a:cubicBezTo>
                  <a:cubicBezTo>
                    <a:pt x="951" y="89"/>
                    <a:pt x="86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2">
              <a:extLst>
                <a:ext uri="{FF2B5EF4-FFF2-40B4-BE49-F238E27FC236}">
                  <a16:creationId xmlns:a16="http://schemas.microsoft.com/office/drawing/2014/main" id="{6333AC20-BBEF-6F28-ECB2-0C379DE369A5}"/>
                </a:ext>
              </a:extLst>
            </p:cNvPr>
            <p:cNvSpPr/>
            <p:nvPr/>
          </p:nvSpPr>
          <p:spPr>
            <a:xfrm>
              <a:off x="1778152" y="878330"/>
              <a:ext cx="75429" cy="13639"/>
            </a:xfrm>
            <a:custGeom>
              <a:avLst/>
              <a:gdLst/>
              <a:ahLst/>
              <a:cxnLst/>
              <a:rect l="l" t="t" r="r" b="b"/>
              <a:pathLst>
                <a:path w="1991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809" y="359"/>
                  </a:lnTo>
                  <a:cubicBezTo>
                    <a:pt x="1810" y="359"/>
                    <a:pt x="1810" y="359"/>
                    <a:pt x="1811" y="359"/>
                  </a:cubicBezTo>
                  <a:cubicBezTo>
                    <a:pt x="1911" y="359"/>
                    <a:pt x="1990" y="279"/>
                    <a:pt x="1990" y="180"/>
                  </a:cubicBezTo>
                  <a:cubicBezTo>
                    <a:pt x="1990" y="81"/>
                    <a:pt x="1909" y="0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2">
              <a:extLst>
                <a:ext uri="{FF2B5EF4-FFF2-40B4-BE49-F238E27FC236}">
                  <a16:creationId xmlns:a16="http://schemas.microsoft.com/office/drawing/2014/main" id="{4B29B336-5AE1-3209-E695-85032999DC2D}"/>
                </a:ext>
              </a:extLst>
            </p:cNvPr>
            <p:cNvSpPr/>
            <p:nvPr/>
          </p:nvSpPr>
          <p:spPr>
            <a:xfrm>
              <a:off x="1729773" y="818699"/>
              <a:ext cx="164383" cy="13714"/>
            </a:xfrm>
            <a:custGeom>
              <a:avLst/>
              <a:gdLst/>
              <a:ahLst/>
              <a:cxnLst/>
              <a:rect l="l" t="t" r="r" b="b"/>
              <a:pathLst>
                <a:path w="4339" h="362" extrusionOk="0">
                  <a:moveTo>
                    <a:pt x="198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37" y="361"/>
                  </a:lnTo>
                  <a:cubicBezTo>
                    <a:pt x="4234" y="361"/>
                    <a:pt x="4319" y="292"/>
                    <a:pt x="4326" y="198"/>
                  </a:cubicBezTo>
                  <a:cubicBezTo>
                    <a:pt x="4339" y="92"/>
                    <a:pt x="4255" y="1"/>
                    <a:pt x="4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2">
              <a:extLst>
                <a:ext uri="{FF2B5EF4-FFF2-40B4-BE49-F238E27FC236}">
                  <a16:creationId xmlns:a16="http://schemas.microsoft.com/office/drawing/2014/main" id="{CDBA8F46-A696-FD4C-5B28-21C6F18BF443}"/>
                </a:ext>
              </a:extLst>
            </p:cNvPr>
            <p:cNvSpPr/>
            <p:nvPr/>
          </p:nvSpPr>
          <p:spPr>
            <a:xfrm>
              <a:off x="1673097" y="848553"/>
              <a:ext cx="182000" cy="13639"/>
            </a:xfrm>
            <a:custGeom>
              <a:avLst/>
              <a:gdLst/>
              <a:ahLst/>
              <a:cxnLst/>
              <a:rect l="l" t="t" r="r" b="b"/>
              <a:pathLst>
                <a:path w="4804" h="360" extrusionOk="0">
                  <a:moveTo>
                    <a:pt x="199" y="1"/>
                  </a:moveTo>
                  <a:cubicBezTo>
                    <a:pt x="103" y="1"/>
                    <a:pt x="19" y="70"/>
                    <a:pt x="9" y="164"/>
                  </a:cubicBezTo>
                  <a:cubicBezTo>
                    <a:pt x="1" y="271"/>
                    <a:pt x="87" y="360"/>
                    <a:pt x="193" y="360"/>
                  </a:cubicBezTo>
                  <a:lnTo>
                    <a:pt x="4595" y="360"/>
                  </a:lnTo>
                  <a:cubicBezTo>
                    <a:pt x="4681" y="360"/>
                    <a:pt x="4763" y="302"/>
                    <a:pt x="4780" y="216"/>
                  </a:cubicBezTo>
                  <a:cubicBezTo>
                    <a:pt x="4804" y="101"/>
                    <a:pt x="4713" y="1"/>
                    <a:pt x="4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2">
              <a:extLst>
                <a:ext uri="{FF2B5EF4-FFF2-40B4-BE49-F238E27FC236}">
                  <a16:creationId xmlns:a16="http://schemas.microsoft.com/office/drawing/2014/main" id="{1B2454D3-5A49-F265-F297-1DAB476D1389}"/>
                </a:ext>
              </a:extLst>
            </p:cNvPr>
            <p:cNvSpPr/>
            <p:nvPr/>
          </p:nvSpPr>
          <p:spPr>
            <a:xfrm>
              <a:off x="1558836" y="713303"/>
              <a:ext cx="475457" cy="476631"/>
            </a:xfrm>
            <a:custGeom>
              <a:avLst/>
              <a:gdLst/>
              <a:ahLst/>
              <a:cxnLst/>
              <a:rect l="l" t="t" r="r" b="b"/>
              <a:pathLst>
                <a:path w="12550" h="12581" extrusionOk="0">
                  <a:moveTo>
                    <a:pt x="10487" y="358"/>
                  </a:moveTo>
                  <a:cubicBezTo>
                    <a:pt x="10595" y="358"/>
                    <a:pt x="10684" y="446"/>
                    <a:pt x="10684" y="556"/>
                  </a:cubicBezTo>
                  <a:lnTo>
                    <a:pt x="10684" y="1374"/>
                  </a:lnTo>
                  <a:lnTo>
                    <a:pt x="363" y="1374"/>
                  </a:lnTo>
                  <a:lnTo>
                    <a:pt x="363" y="556"/>
                  </a:lnTo>
                  <a:cubicBezTo>
                    <a:pt x="363" y="447"/>
                    <a:pt x="451" y="358"/>
                    <a:pt x="561" y="358"/>
                  </a:cubicBezTo>
                  <a:close/>
                  <a:moveTo>
                    <a:pt x="11338" y="6826"/>
                  </a:moveTo>
                  <a:lnTo>
                    <a:pt x="11956" y="7535"/>
                  </a:lnTo>
                  <a:lnTo>
                    <a:pt x="11338" y="7535"/>
                  </a:lnTo>
                  <a:lnTo>
                    <a:pt x="11338" y="6826"/>
                  </a:lnTo>
                  <a:close/>
                  <a:moveTo>
                    <a:pt x="192" y="0"/>
                  </a:moveTo>
                  <a:cubicBezTo>
                    <a:pt x="86" y="0"/>
                    <a:pt x="2" y="86"/>
                    <a:pt x="2" y="191"/>
                  </a:cubicBezTo>
                  <a:lnTo>
                    <a:pt x="2" y="7202"/>
                  </a:lnTo>
                  <a:cubicBezTo>
                    <a:pt x="2" y="7220"/>
                    <a:pt x="9" y="7237"/>
                    <a:pt x="22" y="7249"/>
                  </a:cubicBezTo>
                  <a:cubicBezTo>
                    <a:pt x="75" y="7301"/>
                    <a:pt x="131" y="7323"/>
                    <a:pt x="183" y="7323"/>
                  </a:cubicBezTo>
                  <a:cubicBezTo>
                    <a:pt x="282" y="7323"/>
                    <a:pt x="363" y="7241"/>
                    <a:pt x="363" y="7139"/>
                  </a:cubicBezTo>
                  <a:lnTo>
                    <a:pt x="363" y="1736"/>
                  </a:lnTo>
                  <a:lnTo>
                    <a:pt x="10683" y="1736"/>
                  </a:lnTo>
                  <a:lnTo>
                    <a:pt x="10683" y="6160"/>
                  </a:lnTo>
                  <a:lnTo>
                    <a:pt x="9249" y="6160"/>
                  </a:lnTo>
                  <a:cubicBezTo>
                    <a:pt x="9152" y="6160"/>
                    <a:pt x="9067" y="6229"/>
                    <a:pt x="9060" y="6323"/>
                  </a:cubicBezTo>
                  <a:cubicBezTo>
                    <a:pt x="9051" y="6431"/>
                    <a:pt x="9134" y="6520"/>
                    <a:pt x="9239" y="6520"/>
                  </a:cubicBezTo>
                  <a:lnTo>
                    <a:pt x="10978" y="6520"/>
                  </a:lnTo>
                  <a:lnTo>
                    <a:pt x="10978" y="7713"/>
                  </a:lnTo>
                  <a:cubicBezTo>
                    <a:pt x="10978" y="7814"/>
                    <a:pt x="11060" y="7897"/>
                    <a:pt x="11162" y="7897"/>
                  </a:cubicBezTo>
                  <a:lnTo>
                    <a:pt x="12190" y="7897"/>
                  </a:lnTo>
                  <a:lnTo>
                    <a:pt x="12190" y="12223"/>
                  </a:lnTo>
                  <a:lnTo>
                    <a:pt x="7537" y="12223"/>
                  </a:lnTo>
                  <a:lnTo>
                    <a:pt x="7537" y="6519"/>
                  </a:lnTo>
                  <a:lnTo>
                    <a:pt x="8330" y="6519"/>
                  </a:lnTo>
                  <a:cubicBezTo>
                    <a:pt x="8426" y="6519"/>
                    <a:pt x="8511" y="6449"/>
                    <a:pt x="8519" y="6354"/>
                  </a:cubicBezTo>
                  <a:cubicBezTo>
                    <a:pt x="8528" y="6248"/>
                    <a:pt x="8444" y="6159"/>
                    <a:pt x="8339" y="6159"/>
                  </a:cubicBezTo>
                  <a:lnTo>
                    <a:pt x="7328" y="6159"/>
                  </a:lnTo>
                  <a:cubicBezTo>
                    <a:pt x="7225" y="6159"/>
                    <a:pt x="7143" y="6241"/>
                    <a:pt x="7143" y="6343"/>
                  </a:cubicBezTo>
                  <a:lnTo>
                    <a:pt x="7143" y="9436"/>
                  </a:lnTo>
                  <a:lnTo>
                    <a:pt x="427" y="9436"/>
                  </a:lnTo>
                  <a:cubicBezTo>
                    <a:pt x="390" y="9436"/>
                    <a:pt x="360" y="9405"/>
                    <a:pt x="360" y="9369"/>
                  </a:cubicBezTo>
                  <a:lnTo>
                    <a:pt x="360" y="7960"/>
                  </a:lnTo>
                  <a:cubicBezTo>
                    <a:pt x="360" y="7941"/>
                    <a:pt x="352" y="7924"/>
                    <a:pt x="339" y="7911"/>
                  </a:cubicBezTo>
                  <a:cubicBezTo>
                    <a:pt x="286" y="7861"/>
                    <a:pt x="231" y="7840"/>
                    <a:pt x="180" y="7840"/>
                  </a:cubicBezTo>
                  <a:cubicBezTo>
                    <a:pt x="81" y="7840"/>
                    <a:pt x="0" y="7920"/>
                    <a:pt x="0" y="8020"/>
                  </a:cubicBezTo>
                  <a:lnTo>
                    <a:pt x="0" y="9604"/>
                  </a:lnTo>
                  <a:cubicBezTo>
                    <a:pt x="0" y="9709"/>
                    <a:pt x="85" y="9795"/>
                    <a:pt x="191" y="9795"/>
                  </a:cubicBezTo>
                  <a:lnTo>
                    <a:pt x="7143" y="9795"/>
                  </a:lnTo>
                  <a:lnTo>
                    <a:pt x="7143" y="12397"/>
                  </a:lnTo>
                  <a:cubicBezTo>
                    <a:pt x="7143" y="12499"/>
                    <a:pt x="7225" y="12581"/>
                    <a:pt x="7328" y="12581"/>
                  </a:cubicBezTo>
                  <a:lnTo>
                    <a:pt x="12365" y="12581"/>
                  </a:lnTo>
                  <a:cubicBezTo>
                    <a:pt x="12467" y="12581"/>
                    <a:pt x="12550" y="12499"/>
                    <a:pt x="12550" y="12397"/>
                  </a:cubicBezTo>
                  <a:lnTo>
                    <a:pt x="12550" y="7724"/>
                  </a:lnTo>
                  <a:cubicBezTo>
                    <a:pt x="12550" y="7679"/>
                    <a:pt x="12534" y="7636"/>
                    <a:pt x="12506" y="7604"/>
                  </a:cubicBezTo>
                  <a:lnTo>
                    <a:pt x="11307" y="6222"/>
                  </a:lnTo>
                  <a:cubicBezTo>
                    <a:pt x="11272" y="6182"/>
                    <a:pt x="11221" y="6160"/>
                    <a:pt x="11168" y="6160"/>
                  </a:cubicBezTo>
                  <a:lnTo>
                    <a:pt x="11043" y="6160"/>
                  </a:lnTo>
                  <a:lnTo>
                    <a:pt x="11043" y="566"/>
                  </a:lnTo>
                  <a:cubicBezTo>
                    <a:pt x="11043" y="254"/>
                    <a:pt x="10790" y="0"/>
                    <a:pt x="10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2">
              <a:extLst>
                <a:ext uri="{FF2B5EF4-FFF2-40B4-BE49-F238E27FC236}">
                  <a16:creationId xmlns:a16="http://schemas.microsoft.com/office/drawing/2014/main" id="{A8FF83B3-65FC-636D-320D-C9B12FCC7CF1}"/>
                </a:ext>
              </a:extLst>
            </p:cNvPr>
            <p:cNvSpPr/>
            <p:nvPr/>
          </p:nvSpPr>
          <p:spPr>
            <a:xfrm>
              <a:off x="1906431" y="1036614"/>
              <a:ext cx="48341" cy="63760"/>
            </a:xfrm>
            <a:custGeom>
              <a:avLst/>
              <a:gdLst/>
              <a:ahLst/>
              <a:cxnLst/>
              <a:rect l="l" t="t" r="r" b="b"/>
              <a:pathLst>
                <a:path w="1276" h="1683" extrusionOk="0">
                  <a:moveTo>
                    <a:pt x="1096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38"/>
                  </a:lnTo>
                  <a:lnTo>
                    <a:pt x="359" y="638"/>
                  </a:lnTo>
                  <a:lnTo>
                    <a:pt x="359" y="180"/>
                  </a:lnTo>
                  <a:cubicBezTo>
                    <a:pt x="362" y="81"/>
                    <a:pt x="280" y="1"/>
                    <a:pt x="180" y="1"/>
                  </a:cubicBezTo>
                  <a:cubicBezTo>
                    <a:pt x="81" y="1"/>
                    <a:pt x="0" y="82"/>
                    <a:pt x="0" y="181"/>
                  </a:cubicBezTo>
                  <a:lnTo>
                    <a:pt x="0" y="1494"/>
                  </a:lnTo>
                  <a:cubicBezTo>
                    <a:pt x="0" y="1589"/>
                    <a:pt x="69" y="1674"/>
                    <a:pt x="164" y="1682"/>
                  </a:cubicBezTo>
                  <a:cubicBezTo>
                    <a:pt x="169" y="1682"/>
                    <a:pt x="173" y="1683"/>
                    <a:pt x="178" y="1683"/>
                  </a:cubicBezTo>
                  <a:cubicBezTo>
                    <a:pt x="279" y="1683"/>
                    <a:pt x="359" y="1602"/>
                    <a:pt x="359" y="1502"/>
                  </a:cubicBezTo>
                  <a:lnTo>
                    <a:pt x="359" y="998"/>
                  </a:lnTo>
                  <a:lnTo>
                    <a:pt x="917" y="998"/>
                  </a:lnTo>
                  <a:lnTo>
                    <a:pt x="917" y="1494"/>
                  </a:lnTo>
                  <a:cubicBezTo>
                    <a:pt x="917" y="1589"/>
                    <a:pt x="986" y="1674"/>
                    <a:pt x="1080" y="1682"/>
                  </a:cubicBezTo>
                  <a:cubicBezTo>
                    <a:pt x="1085" y="1682"/>
                    <a:pt x="1090" y="1683"/>
                    <a:pt x="1095" y="1683"/>
                  </a:cubicBezTo>
                  <a:cubicBezTo>
                    <a:pt x="1195" y="1683"/>
                    <a:pt x="1276" y="1602"/>
                    <a:pt x="1276" y="1502"/>
                  </a:cubicBezTo>
                  <a:lnTo>
                    <a:pt x="1276" y="189"/>
                  </a:lnTo>
                  <a:cubicBezTo>
                    <a:pt x="1276" y="93"/>
                    <a:pt x="1207" y="8"/>
                    <a:pt x="1113" y="1"/>
                  </a:cubicBezTo>
                  <a:cubicBezTo>
                    <a:pt x="1107" y="1"/>
                    <a:pt x="1102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2">
              <a:extLst>
                <a:ext uri="{FF2B5EF4-FFF2-40B4-BE49-F238E27FC236}">
                  <a16:creationId xmlns:a16="http://schemas.microsoft.com/office/drawing/2014/main" id="{35648D1A-68E4-AC23-37EE-9BB01BEF8857}"/>
                </a:ext>
              </a:extLst>
            </p:cNvPr>
            <p:cNvSpPr/>
            <p:nvPr/>
          </p:nvSpPr>
          <p:spPr>
            <a:xfrm>
              <a:off x="1857976" y="1035970"/>
              <a:ext cx="42128" cy="65200"/>
            </a:xfrm>
            <a:custGeom>
              <a:avLst/>
              <a:gdLst/>
              <a:ahLst/>
              <a:cxnLst/>
              <a:rect l="l" t="t" r="r" b="b"/>
              <a:pathLst>
                <a:path w="1112" h="1721" extrusionOk="0">
                  <a:moveTo>
                    <a:pt x="550" y="362"/>
                  </a:moveTo>
                  <a:cubicBezTo>
                    <a:pt x="659" y="362"/>
                    <a:pt x="752" y="451"/>
                    <a:pt x="752" y="558"/>
                  </a:cubicBezTo>
                  <a:cubicBezTo>
                    <a:pt x="752" y="665"/>
                    <a:pt x="659" y="756"/>
                    <a:pt x="548" y="756"/>
                  </a:cubicBezTo>
                  <a:cubicBezTo>
                    <a:pt x="504" y="756"/>
                    <a:pt x="429" y="756"/>
                    <a:pt x="359" y="757"/>
                  </a:cubicBezTo>
                  <a:cubicBezTo>
                    <a:pt x="359" y="684"/>
                    <a:pt x="358" y="439"/>
                    <a:pt x="358" y="362"/>
                  </a:cubicBezTo>
                  <a:lnTo>
                    <a:pt x="548" y="362"/>
                  </a:lnTo>
                  <a:cubicBezTo>
                    <a:pt x="549" y="362"/>
                    <a:pt x="549" y="362"/>
                    <a:pt x="550" y="362"/>
                  </a:cubicBezTo>
                  <a:close/>
                  <a:moveTo>
                    <a:pt x="182" y="0"/>
                  </a:moveTo>
                  <a:cubicBezTo>
                    <a:pt x="87" y="0"/>
                    <a:pt x="0" y="88"/>
                    <a:pt x="0" y="186"/>
                  </a:cubicBezTo>
                  <a:lnTo>
                    <a:pt x="0" y="1531"/>
                  </a:lnTo>
                  <a:cubicBezTo>
                    <a:pt x="0" y="1618"/>
                    <a:pt x="59" y="1699"/>
                    <a:pt x="145" y="1717"/>
                  </a:cubicBezTo>
                  <a:cubicBezTo>
                    <a:pt x="158" y="1719"/>
                    <a:pt x="170" y="1721"/>
                    <a:pt x="182" y="1721"/>
                  </a:cubicBezTo>
                  <a:cubicBezTo>
                    <a:pt x="281" y="1721"/>
                    <a:pt x="363" y="1637"/>
                    <a:pt x="363" y="1537"/>
                  </a:cubicBezTo>
                  <a:lnTo>
                    <a:pt x="363" y="1133"/>
                  </a:lnTo>
                  <a:cubicBezTo>
                    <a:pt x="432" y="1133"/>
                    <a:pt x="506" y="1131"/>
                    <a:pt x="551" y="1131"/>
                  </a:cubicBezTo>
                  <a:cubicBezTo>
                    <a:pt x="860" y="1131"/>
                    <a:pt x="1112" y="878"/>
                    <a:pt x="1112" y="566"/>
                  </a:cubicBezTo>
                  <a:cubicBezTo>
                    <a:pt x="1112" y="255"/>
                    <a:pt x="860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2">
              <a:extLst>
                <a:ext uri="{FF2B5EF4-FFF2-40B4-BE49-F238E27FC236}">
                  <a16:creationId xmlns:a16="http://schemas.microsoft.com/office/drawing/2014/main" id="{B13ECF74-40F4-67B9-77A3-FD159EC55A0C}"/>
                </a:ext>
              </a:extLst>
            </p:cNvPr>
            <p:cNvSpPr/>
            <p:nvPr/>
          </p:nvSpPr>
          <p:spPr>
            <a:xfrm>
              <a:off x="1964433" y="1035932"/>
              <a:ext cx="42962" cy="65200"/>
            </a:xfrm>
            <a:custGeom>
              <a:avLst/>
              <a:gdLst/>
              <a:ahLst/>
              <a:cxnLst/>
              <a:rect l="l" t="t" r="r" b="b"/>
              <a:pathLst>
                <a:path w="1134" h="1721" extrusionOk="0">
                  <a:moveTo>
                    <a:pt x="566" y="362"/>
                  </a:moveTo>
                  <a:cubicBezTo>
                    <a:pt x="677" y="362"/>
                    <a:pt x="770" y="452"/>
                    <a:pt x="770" y="558"/>
                  </a:cubicBezTo>
                  <a:cubicBezTo>
                    <a:pt x="770" y="665"/>
                    <a:pt x="676" y="755"/>
                    <a:pt x="566" y="755"/>
                  </a:cubicBezTo>
                  <a:cubicBezTo>
                    <a:pt x="522" y="755"/>
                    <a:pt x="447" y="755"/>
                    <a:pt x="376" y="757"/>
                  </a:cubicBezTo>
                  <a:cubicBezTo>
                    <a:pt x="376" y="684"/>
                    <a:pt x="375" y="439"/>
                    <a:pt x="375" y="362"/>
                  </a:cubicBezTo>
                  <a:close/>
                  <a:moveTo>
                    <a:pt x="187" y="0"/>
                  </a:moveTo>
                  <a:cubicBezTo>
                    <a:pt x="79" y="0"/>
                    <a:pt x="4" y="87"/>
                    <a:pt x="2" y="190"/>
                  </a:cubicBezTo>
                  <a:cubicBezTo>
                    <a:pt x="0" y="235"/>
                    <a:pt x="2" y="1503"/>
                    <a:pt x="2" y="1535"/>
                  </a:cubicBezTo>
                  <a:cubicBezTo>
                    <a:pt x="2" y="1638"/>
                    <a:pt x="84" y="1721"/>
                    <a:pt x="185" y="1721"/>
                  </a:cubicBezTo>
                  <a:cubicBezTo>
                    <a:pt x="287" y="1721"/>
                    <a:pt x="370" y="1638"/>
                    <a:pt x="370" y="1536"/>
                  </a:cubicBezTo>
                  <a:lnTo>
                    <a:pt x="370" y="1132"/>
                  </a:lnTo>
                  <a:cubicBezTo>
                    <a:pt x="441" y="1132"/>
                    <a:pt x="517" y="1131"/>
                    <a:pt x="562" y="1131"/>
                  </a:cubicBezTo>
                  <a:cubicBezTo>
                    <a:pt x="878" y="1131"/>
                    <a:pt x="1134" y="878"/>
                    <a:pt x="1134" y="566"/>
                  </a:cubicBezTo>
                  <a:cubicBezTo>
                    <a:pt x="1134" y="254"/>
                    <a:pt x="878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800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8AE762-7D29-E9E3-80AB-913CE9F3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Related Works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22874F4-0E9C-2752-CEA9-1B345871E6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440060"/>
              </p:ext>
            </p:extLst>
          </p:nvPr>
        </p:nvGraphicFramePr>
        <p:xfrm>
          <a:off x="373075" y="1126541"/>
          <a:ext cx="7922361" cy="357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756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4C5F-9BA2-0711-D5A2-D475F2326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Casual Model for CNN?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E61B757-2155-CF71-478B-528B2FA5C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850" y="3384226"/>
            <a:ext cx="3277640" cy="475800"/>
          </a:xfr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SG" b="1" i="1" dirty="0">
                <a:solidFill>
                  <a:schemeClr val="tx2"/>
                </a:solidFill>
              </a:rPr>
              <a:t>No Work has been done</a:t>
            </a:r>
          </a:p>
        </p:txBody>
      </p:sp>
    </p:spTree>
    <p:extLst>
      <p:ext uri="{BB962C8B-B14F-4D97-AF65-F5344CB8AC3E}">
        <p14:creationId xmlns:p14="http://schemas.microsoft.com/office/powerpoint/2010/main" val="38638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E0B4A-27E2-AD72-EC6A-363EC06A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B442788-047D-6178-57B4-7108C85B0A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153184"/>
              </p:ext>
            </p:extLst>
          </p:nvPr>
        </p:nvGraphicFramePr>
        <p:xfrm>
          <a:off x="473723" y="1017725"/>
          <a:ext cx="8196554" cy="3539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0505906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1394</Words>
  <Application>Microsoft Office PowerPoint</Application>
  <PresentationFormat>On-screen Show (16:9)</PresentationFormat>
  <Paragraphs>289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Roboto Condensed Light</vt:lpstr>
      <vt:lpstr>Wingdings</vt:lpstr>
      <vt:lpstr>Times New Roman</vt:lpstr>
      <vt:lpstr>Symbol</vt:lpstr>
      <vt:lpstr>Cambria Math</vt:lpstr>
      <vt:lpstr>IBM Plex Mono</vt:lpstr>
      <vt:lpstr>Poppins</vt:lpstr>
      <vt:lpstr>Arial</vt:lpstr>
      <vt:lpstr>Source Code Pro</vt:lpstr>
      <vt:lpstr>Roboto</vt:lpstr>
      <vt:lpstr>Open Sans</vt:lpstr>
      <vt:lpstr>Introduction to Coding Workshop by Slidesgo</vt:lpstr>
      <vt:lpstr>Casual Model  for Algorithmic Bias Detection and Mitigation in CNN</vt:lpstr>
      <vt:lpstr>Table of contents</vt:lpstr>
      <vt:lpstr>01</vt:lpstr>
      <vt:lpstr>Introduction</vt:lpstr>
      <vt:lpstr>Main sources of Biases</vt:lpstr>
      <vt:lpstr>3 Main Stages for Mitigation</vt:lpstr>
      <vt:lpstr>Related Works</vt:lpstr>
      <vt:lpstr>Casual Model for CNN?</vt:lpstr>
      <vt:lpstr>Methodology</vt:lpstr>
      <vt:lpstr>02</vt:lpstr>
      <vt:lpstr>1. Data Preparation</vt:lpstr>
      <vt:lpstr>2 Split Dataset</vt:lpstr>
      <vt:lpstr>3. Train Custom CNN</vt:lpstr>
      <vt:lpstr>4. Output from Customized CNN</vt:lpstr>
      <vt:lpstr>5. Casual Model</vt:lpstr>
      <vt:lpstr>6. Detecting Bias </vt:lpstr>
      <vt:lpstr>03</vt:lpstr>
      <vt:lpstr>1. Removing β_(a,y ̂ )  to find y ̃</vt:lpstr>
      <vt:lpstr>2. Re-normalization using SoftMax</vt:lpstr>
      <vt:lpstr>3. Evaluation of Mitigation</vt:lpstr>
      <vt:lpstr>04</vt:lpstr>
      <vt:lpstr>PowerPoint Presentation</vt:lpstr>
      <vt:lpstr>PowerPoint Presentation</vt:lpstr>
      <vt:lpstr>Conclusion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Roy Byun</dc:creator>
  <cp:lastModifiedBy>BYUN MIN SIK</cp:lastModifiedBy>
  <cp:revision>40</cp:revision>
  <dcterms:modified xsi:type="dcterms:W3CDTF">2024-11-29T06:13:11Z</dcterms:modified>
</cp:coreProperties>
</file>